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media/image9.jpg" ContentType="image/jpg"/>
  <Override PartName="/ppt/media/image11.jpg" ContentType="image/jpg"/>
  <Override PartName="/ppt/media/image12.jpg" ContentType="image/jpg"/>
  <Override PartName="/ppt/media/image14.jpg" ContentType="image/jpg"/>
  <Override PartName="/ppt/media/image17.jpg" ContentType="image/jpg"/>
  <Override PartName="/ppt/media/image19.jpg" ContentType="image/jpg"/>
  <Override PartName="/ppt/media/image23.jpg" ContentType="image/jpg"/>
  <Override PartName="/ppt/media/image25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5.jpg" ContentType="image/jpg"/>
  <Override PartName="/ppt/media/image36.jpg" ContentType="image/jpg"/>
  <Override PartName="/ppt/notesSlides/notesSlide2.xml" ContentType="application/vnd.openxmlformats-officedocument.presentationml.notesSlide+xml"/>
  <Override PartName="/ppt/media/image39.jpg" ContentType="image/jpg"/>
  <Override PartName="/ppt/notesSlides/notesSlide3.xml" ContentType="application/vnd.openxmlformats-officedocument.presentationml.notesSlide+xml"/>
  <Override PartName="/ppt/media/image41.jpg" ContentType="image/jpg"/>
  <Override PartName="/ppt/notesSlides/notesSlide4.xml" ContentType="application/vnd.openxmlformats-officedocument.presentationml.notesSlide+xml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notesSlides/notesSlide5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3.jpg" ContentType="image/jpg"/>
  <Override PartName="/ppt/media/image60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23"/>
  </p:notesMasterIdLst>
  <p:sldIdLst>
    <p:sldId id="274" r:id="rId7"/>
    <p:sldId id="275" r:id="rId8"/>
    <p:sldId id="258" r:id="rId9"/>
    <p:sldId id="276" r:id="rId10"/>
    <p:sldId id="277" r:id="rId11"/>
    <p:sldId id="261" r:id="rId12"/>
    <p:sldId id="278" r:id="rId13"/>
    <p:sldId id="262" r:id="rId14"/>
    <p:sldId id="263" r:id="rId15"/>
    <p:sldId id="264" r:id="rId16"/>
    <p:sldId id="265" r:id="rId17"/>
    <p:sldId id="266" r:id="rId18"/>
    <p:sldId id="268" r:id="rId19"/>
    <p:sldId id="271" r:id="rId20"/>
    <p:sldId id="272" r:id="rId21"/>
    <p:sldId id="273" r:id="rId22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0" autoAdjust="0"/>
    <p:restoredTop sz="94660"/>
  </p:normalViewPr>
  <p:slideViewPr>
    <p:cSldViewPr>
      <p:cViewPr varScale="1">
        <p:scale>
          <a:sx n="55" d="100"/>
          <a:sy n="55" d="100"/>
        </p:scale>
        <p:origin x="79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898063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ECF25-1EA2-4D05-B933-7FCDF24071D1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88025" y="1219200"/>
            <a:ext cx="589915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747838" y="4694238"/>
            <a:ext cx="139795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898063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C4BE-2C5A-4AD4-AAA9-4ACAFB47FB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3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BC4BE-2C5A-4AD4-AAA9-4ACAFB47FB3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33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BC4BE-2C5A-4AD4-AAA9-4ACAFB47FB3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0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BC4BE-2C5A-4AD4-AAA9-4ACAFB47FB3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85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BC4BE-2C5A-4AD4-AAA9-4ACAFB47FB3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15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BC4BE-2C5A-4AD4-AAA9-4ACAFB47FB3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58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09745" y="879670"/>
            <a:ext cx="14855713" cy="2270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3070" y="3372114"/>
            <a:ext cx="6985313" cy="96710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09743" y="4339218"/>
            <a:ext cx="7318639" cy="3897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68207" y="3372114"/>
            <a:ext cx="6997252" cy="96710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846821" y="4339218"/>
            <a:ext cx="7317741" cy="3897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1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956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2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44" y="866987"/>
            <a:ext cx="5641153" cy="2877514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278556" y="866988"/>
            <a:ext cx="8886900" cy="73693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44" y="3744500"/>
            <a:ext cx="5641154" cy="4491873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4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43" y="866987"/>
            <a:ext cx="8506789" cy="2877517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642218" y="866988"/>
            <a:ext cx="4666013" cy="7369387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72" y="3744501"/>
            <a:ext cx="8506760" cy="4491871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88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71" y="6100443"/>
            <a:ext cx="14855686" cy="115429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8133" y="993082"/>
            <a:ext cx="14078963" cy="457121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43" y="7265746"/>
            <a:ext cx="14855715" cy="970627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636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43" y="866986"/>
            <a:ext cx="14855715" cy="4874304"/>
          </a:xfrm>
        </p:spPr>
        <p:txBody>
          <a:bodyPr anchor="ctr"/>
          <a:lstStyle>
            <a:lvl1pPr algn="ctr"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44" y="5980190"/>
            <a:ext cx="14855715" cy="2256185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97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904" y="866986"/>
            <a:ext cx="13333945" cy="4256575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466257" y="5134268"/>
            <a:ext cx="12544962" cy="84592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43" y="6219088"/>
            <a:ext cx="14855715" cy="20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435466" y="1072592"/>
            <a:ext cx="87376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32500" y="4257533"/>
            <a:ext cx="87376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4651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44" y="3041737"/>
            <a:ext cx="14855715" cy="3572388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744" y="6630877"/>
            <a:ext cx="1485571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01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09743" y="866987"/>
            <a:ext cx="14855715" cy="228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09743" y="3366532"/>
            <a:ext cx="4728532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09743" y="4186106"/>
            <a:ext cx="4728532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758" y="3366532"/>
            <a:ext cx="471784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365933" y="4186106"/>
            <a:ext cx="4734803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28394" y="3366532"/>
            <a:ext cx="4737063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428394" y="4186106"/>
            <a:ext cx="4737063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92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09743" y="868653"/>
            <a:ext cx="14855715" cy="22811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09743" y="5980188"/>
            <a:ext cx="4724853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9743" y="3366532"/>
            <a:ext cx="4724853" cy="2167467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9743" y="6799761"/>
            <a:ext cx="4724853" cy="1436612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7955" y="5980188"/>
            <a:ext cx="4732620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365932" y="3366532"/>
            <a:ext cx="4734805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65932" y="6799759"/>
            <a:ext cx="4734805" cy="1436614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28395" y="5980188"/>
            <a:ext cx="4730976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428394" y="3366532"/>
            <a:ext cx="4737063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428215" y="6799756"/>
            <a:ext cx="4737243" cy="1436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968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09744" y="3366533"/>
            <a:ext cx="14855715" cy="48698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03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05690" y="866989"/>
            <a:ext cx="3659767" cy="73693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09744" y="866989"/>
            <a:ext cx="10977504" cy="7369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602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5484" y="1141047"/>
            <a:ext cx="12379805" cy="3614480"/>
          </a:xfrm>
        </p:spPr>
        <p:txBody>
          <a:bodyPr bIns="0" anchor="b">
            <a:normAutofit/>
          </a:bodyPr>
          <a:lstStyle>
            <a:lvl1pPr algn="l">
              <a:defRPr sz="93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5485" y="5022158"/>
            <a:ext cx="12379803" cy="1390394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60" b="0" cap="all" baseline="0">
                <a:solidFill>
                  <a:schemeClr val="tx1"/>
                </a:solidFill>
              </a:defRPr>
            </a:lvl1pPr>
            <a:lvl2pPr marL="650230" indent="0" algn="ctr">
              <a:buNone/>
              <a:defRPr sz="2560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63651" y="468348"/>
            <a:ext cx="7129278" cy="439753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0652" y="1136317"/>
            <a:ext cx="1162461" cy="7162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65485" y="5018371"/>
            <a:ext cx="1237980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09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91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409" y="2497607"/>
            <a:ext cx="12388521" cy="2685084"/>
          </a:xfrm>
        </p:spPr>
        <p:txBody>
          <a:bodyPr anchor="b">
            <a:normAutofit/>
          </a:bodyPr>
          <a:lstStyle>
            <a:lvl1pPr algn="l"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409" y="5413256"/>
            <a:ext cx="12370306" cy="1440610"/>
          </a:xfrm>
        </p:spPr>
        <p:txBody>
          <a:bodyPr tIns="91440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84409" y="5411534"/>
            <a:ext cx="123703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6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212" y="1144732"/>
            <a:ext cx="13768077" cy="15065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4508" y="2859916"/>
            <a:ext cx="6658051" cy="4904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93072" y="2869110"/>
            <a:ext cx="6658051" cy="4894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760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308" y="1143699"/>
            <a:ext cx="13770981" cy="1502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4307" y="2872248"/>
            <a:ext cx="6658051" cy="114054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74307" y="4016739"/>
            <a:ext cx="6658051" cy="3761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91052" y="2877161"/>
            <a:ext cx="6658051" cy="114095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91052" y="4012788"/>
            <a:ext cx="6658051" cy="3750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211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40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63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696" y="1136318"/>
            <a:ext cx="4691442" cy="3195900"/>
          </a:xfrm>
        </p:spPr>
        <p:txBody>
          <a:bodyPr anchor="b">
            <a:normAutofit/>
          </a:bodyPr>
          <a:lstStyle>
            <a:lvl1pPr algn="l"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323" y="1136319"/>
            <a:ext cx="8617874" cy="662588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0696" y="4558921"/>
            <a:ext cx="4694185" cy="3197413"/>
          </a:xfrm>
        </p:spPr>
        <p:txBody>
          <a:bodyPr/>
          <a:lstStyle>
            <a:lvl1pPr marL="0" indent="0" algn="l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75868" y="4558921"/>
            <a:ext cx="46862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94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717589" y="685754"/>
            <a:ext cx="5840164" cy="732316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062" y="1606419"/>
            <a:ext cx="7929670" cy="2603497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44959" y="1596505"/>
            <a:ext cx="4000678" cy="549877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8805" y="4474300"/>
            <a:ext cx="7918312" cy="2849766"/>
          </a:xfrm>
        </p:spPr>
        <p:txBody>
          <a:bodyPr>
            <a:normAutofit/>
          </a:bodyPr>
          <a:lstStyle>
            <a:lvl1pPr marL="0" indent="0" algn="l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74582" y="7779351"/>
            <a:ext cx="7922536" cy="455286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74581" y="453178"/>
            <a:ext cx="7942106" cy="45643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74582" y="4470905"/>
            <a:ext cx="79225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96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90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29392" y="1136318"/>
            <a:ext cx="2315897" cy="662739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0697" y="1136318"/>
            <a:ext cx="11221323" cy="66273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529392" y="1136318"/>
            <a:ext cx="0" cy="662739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987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5484" y="1141047"/>
            <a:ext cx="12379805" cy="3614480"/>
          </a:xfrm>
        </p:spPr>
        <p:txBody>
          <a:bodyPr bIns="0" anchor="b">
            <a:normAutofit/>
          </a:bodyPr>
          <a:lstStyle>
            <a:lvl1pPr algn="l">
              <a:defRPr sz="93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5485" y="5022158"/>
            <a:ext cx="12379803" cy="1390394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60" b="0" cap="all" baseline="0">
                <a:solidFill>
                  <a:schemeClr val="tx1"/>
                </a:solidFill>
              </a:defRPr>
            </a:lvl1pPr>
            <a:lvl2pPr marL="650230" indent="0" algn="ctr">
              <a:buNone/>
              <a:defRPr sz="2560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63651" y="468348"/>
            <a:ext cx="7129278" cy="439753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0652" y="1136317"/>
            <a:ext cx="1162461" cy="7162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65485" y="5018371"/>
            <a:ext cx="1237980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07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70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409" y="2497607"/>
            <a:ext cx="12388521" cy="2685084"/>
          </a:xfrm>
        </p:spPr>
        <p:txBody>
          <a:bodyPr anchor="b">
            <a:normAutofit/>
          </a:bodyPr>
          <a:lstStyle>
            <a:lvl1pPr algn="l"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409" y="5413256"/>
            <a:ext cx="12370306" cy="1440610"/>
          </a:xfrm>
        </p:spPr>
        <p:txBody>
          <a:bodyPr tIns="91440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84409" y="5411534"/>
            <a:ext cx="123703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625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212" y="1144732"/>
            <a:ext cx="13768077" cy="15065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4508" y="2859916"/>
            <a:ext cx="6658051" cy="4904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93072" y="2869110"/>
            <a:ext cx="6658051" cy="4894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13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308" y="1143699"/>
            <a:ext cx="13770981" cy="1502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4307" y="2872248"/>
            <a:ext cx="6658051" cy="114054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74307" y="4016739"/>
            <a:ext cx="6658051" cy="3761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91052" y="2877161"/>
            <a:ext cx="6658051" cy="114095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29" b="0" cap="all" baseline="0">
                <a:solidFill>
                  <a:schemeClr val="accent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91052" y="4012788"/>
            <a:ext cx="6658051" cy="3750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297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4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16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696" y="1136318"/>
            <a:ext cx="4691442" cy="3195900"/>
          </a:xfrm>
        </p:spPr>
        <p:txBody>
          <a:bodyPr anchor="b">
            <a:normAutofit/>
          </a:bodyPr>
          <a:lstStyle>
            <a:lvl1pPr algn="l"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323" y="1136319"/>
            <a:ext cx="8617874" cy="662588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0696" y="4558921"/>
            <a:ext cx="4694185" cy="3197413"/>
          </a:xfrm>
        </p:spPr>
        <p:txBody>
          <a:bodyPr/>
          <a:lstStyle>
            <a:lvl1pPr marL="0" indent="0" algn="l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75868" y="4558921"/>
            <a:ext cx="46862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987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717589" y="685754"/>
            <a:ext cx="5840164" cy="732316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062" y="1606419"/>
            <a:ext cx="7929670" cy="2603497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44959" y="1596505"/>
            <a:ext cx="4000678" cy="549877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8805" y="4474300"/>
            <a:ext cx="7918312" cy="2849766"/>
          </a:xfrm>
        </p:spPr>
        <p:txBody>
          <a:bodyPr>
            <a:normAutofit/>
          </a:bodyPr>
          <a:lstStyle>
            <a:lvl1pPr marL="0" indent="0" algn="l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74582" y="7779351"/>
            <a:ext cx="7922536" cy="455286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74581" y="453178"/>
            <a:ext cx="7942106" cy="45643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74582" y="4470905"/>
            <a:ext cx="79225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524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83917" y="2626970"/>
            <a:ext cx="137707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96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29392" y="1136318"/>
            <a:ext cx="2315897" cy="662739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0697" y="1136318"/>
            <a:ext cx="11221323" cy="66273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529392" y="1136318"/>
            <a:ext cx="0" cy="662739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94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293620" y="3394480"/>
            <a:ext cx="1288796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404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112" y="6190285"/>
            <a:ext cx="9748977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341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99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293620" y="3394480"/>
            <a:ext cx="1288796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404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3112" y="6190172"/>
            <a:ext cx="9748977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69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408" y="3751885"/>
            <a:ext cx="6122872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84919" y="3751885"/>
            <a:ext cx="6120687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9858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9592" y="3290217"/>
            <a:ext cx="6120689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9592" y="4470400"/>
            <a:ext cx="6120689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4920" y="4470400"/>
            <a:ext cx="6096660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084920" y="3290217"/>
            <a:ext cx="6120689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4794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90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8737600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53363" y="3191223"/>
            <a:ext cx="6430874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12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5048" y="1144423"/>
            <a:ext cx="6902704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98981" y="5048772"/>
            <a:ext cx="5439156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153364" y="8869274"/>
            <a:ext cx="7345542" cy="45516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7549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8737599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58883" y="3191222"/>
            <a:ext cx="6442830" cy="161371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12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37599" y="0"/>
            <a:ext cx="8746339" cy="9753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98981" y="5048773"/>
            <a:ext cx="5439156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153364" y="8869274"/>
            <a:ext cx="7345542" cy="45516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7300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2888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2794" y="1332992"/>
            <a:ext cx="1861338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97962" y="1332992"/>
            <a:ext cx="8884501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993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293620" y="3394480"/>
            <a:ext cx="1288796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404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112" y="6190285"/>
            <a:ext cx="9748977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82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1418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293620" y="3394480"/>
            <a:ext cx="1288796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404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3112" y="6190172"/>
            <a:ext cx="9748977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98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408" y="3751885"/>
            <a:ext cx="6122872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84919" y="3751885"/>
            <a:ext cx="6120687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1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9784" y="1850006"/>
            <a:ext cx="12455632" cy="3568658"/>
          </a:xfrm>
        </p:spPr>
        <p:txBody>
          <a:bodyPr anchor="b">
            <a:normAutofit/>
          </a:bodyPr>
          <a:lstStyle>
            <a:lvl1pPr algn="ctr"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9784" y="5527041"/>
            <a:ext cx="12455632" cy="1950719"/>
          </a:xfrm>
        </p:spPr>
        <p:txBody>
          <a:bodyPr>
            <a:normAutofit/>
          </a:bodyPr>
          <a:lstStyle>
            <a:lvl1pPr marL="0" indent="0" algn="ctr">
              <a:buNone/>
              <a:defRPr sz="3129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062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9592" y="3290217"/>
            <a:ext cx="6120689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9592" y="4470400"/>
            <a:ext cx="6120689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4920" y="4470400"/>
            <a:ext cx="6096660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084920" y="3290217"/>
            <a:ext cx="6120689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99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0109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87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8737600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53363" y="3191223"/>
            <a:ext cx="6430874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12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5048" y="1144423"/>
            <a:ext cx="6902704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98981" y="5048772"/>
            <a:ext cx="5439156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153364" y="8869274"/>
            <a:ext cx="7345542" cy="45516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7814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8737599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58883" y="3191222"/>
            <a:ext cx="6442830" cy="161371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12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37599" y="0"/>
            <a:ext cx="8746339" cy="9753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98981" y="5048773"/>
            <a:ext cx="5439156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153364" y="8869274"/>
            <a:ext cx="7345542" cy="45516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1927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687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2794" y="1332992"/>
            <a:ext cx="1861338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97962" y="1332992"/>
            <a:ext cx="8884501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09743" y="3366532"/>
            <a:ext cx="14854817" cy="4869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1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743" y="1178401"/>
            <a:ext cx="14837511" cy="3892365"/>
          </a:xfrm>
        </p:spPr>
        <p:txBody>
          <a:bodyPr anchor="b">
            <a:normAutofit/>
          </a:bodyPr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743" y="5201717"/>
            <a:ext cx="14837511" cy="1945860"/>
          </a:xfrm>
        </p:spPr>
        <p:txBody>
          <a:bodyPr>
            <a:normAutofit/>
          </a:bodyPr>
          <a:lstStyle>
            <a:lvl1pPr marL="0" indent="0" algn="ctr">
              <a:buNone/>
              <a:defRPr sz="2844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46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09745" y="879670"/>
            <a:ext cx="14855713" cy="22701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09743" y="3366532"/>
            <a:ext cx="7318637" cy="4869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8846820" y="3366532"/>
            <a:ext cx="7317740" cy="4869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72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433" y="449791"/>
            <a:ext cx="16034332" cy="1507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5866" y="2209447"/>
            <a:ext cx="7459980" cy="4560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7475204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745" y="879670"/>
            <a:ext cx="14855713" cy="227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744" y="3366533"/>
            <a:ext cx="14855715" cy="486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06190" y="8367325"/>
            <a:ext cx="39319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9744" y="8367325"/>
            <a:ext cx="956447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70083" y="8367325"/>
            <a:ext cx="109537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65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51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Clr>
          <a:schemeClr val="tx1"/>
        </a:buClr>
        <a:buFont typeface="Arial" panose="020B0604020202020204" pitchFamily="34" charset="0"/>
        <a:buChar char="•"/>
        <a:defRPr sz="28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25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2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2144"/>
            <a:ext cx="17475200" cy="58395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713216"/>
            <a:ext cx="17475200" cy="10566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597" y="1144206"/>
            <a:ext cx="13764694" cy="1492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597" y="2866820"/>
            <a:ext cx="13764694" cy="490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27598" y="469860"/>
            <a:ext cx="5017692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0596" y="468348"/>
            <a:ext cx="8512332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087" y="1136317"/>
            <a:ext cx="1162461" cy="7162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82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715965"/>
            <a:ext cx="174752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3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44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76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2144"/>
            <a:ext cx="17475200" cy="58395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713216"/>
            <a:ext cx="17475200" cy="10566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597" y="1144206"/>
            <a:ext cx="13764694" cy="1492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597" y="2866820"/>
            <a:ext cx="13764694" cy="490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27598" y="469860"/>
            <a:ext cx="5017692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0596" y="468348"/>
            <a:ext cx="8512332" cy="439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087" y="1136317"/>
            <a:ext cx="1162461" cy="7162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82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715965"/>
            <a:ext cx="174752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7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44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76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7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197962" y="1372006"/>
            <a:ext cx="11079277" cy="169062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7962" y="3751886"/>
            <a:ext cx="1107927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10715" y="8872983"/>
            <a:ext cx="3947036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3621" y="8869274"/>
            <a:ext cx="8458371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21122" y="8843264"/>
            <a:ext cx="524256" cy="52019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7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982" kern="1200" cap="all" spc="284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7154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099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776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197962" y="1372006"/>
            <a:ext cx="11079277" cy="169062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7962" y="3751886"/>
            <a:ext cx="1107927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10715" y="8872983"/>
            <a:ext cx="3947036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3621" y="8869274"/>
            <a:ext cx="8458371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21122" y="8843264"/>
            <a:ext cx="524256" cy="52019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4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982" kern="1200" cap="all" spc="284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7154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099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776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uper Mario Bros. Hub | Mario Games | Games | Nintendo UK">
            <a:extLst>
              <a:ext uri="{FF2B5EF4-FFF2-40B4-BE49-F238E27FC236}">
                <a16:creationId xmlns:a16="http://schemas.microsoft.com/office/drawing/2014/main" id="{DC1342F2-1E61-3F4B-DD00-63C9F400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72" y="0"/>
            <a:ext cx="10511028" cy="5657850"/>
          </a:xfrm>
          <a:prstGeom prst="rect">
            <a:avLst/>
          </a:prstGeom>
          <a:noFill/>
          <a:effectLst>
            <a:reflection stA="64000" endPos="55000" dist="127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10">
            <a:extLst>
              <a:ext uri="{FF2B5EF4-FFF2-40B4-BE49-F238E27FC236}">
                <a16:creationId xmlns:a16="http://schemas.microsoft.com/office/drawing/2014/main" id="{07A059DA-E195-F5BB-F346-478CF21ABE3A}"/>
              </a:ext>
            </a:extLst>
          </p:cNvPr>
          <p:cNvSpPr txBox="1"/>
          <p:nvPr/>
        </p:nvSpPr>
        <p:spPr>
          <a:xfrm>
            <a:off x="30018" y="6629400"/>
            <a:ext cx="6836409" cy="26558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R="31115" algn="l">
              <a:lnSpc>
                <a:spcPct val="100000"/>
              </a:lnSpc>
              <a:spcBef>
                <a:spcPts val="310"/>
              </a:spcBef>
            </a:pPr>
            <a:r>
              <a:rPr sz="32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Shreyas</a:t>
            </a:r>
            <a:r>
              <a:rPr sz="32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10" dirty="0">
                <a:solidFill>
                  <a:srgbClr val="0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Lingwal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6355" algn="l">
              <a:lnSpc>
                <a:spcPct val="100000"/>
              </a:lnSpc>
              <a:spcBef>
                <a:spcPts val="210"/>
              </a:spcBef>
            </a:pPr>
            <a:r>
              <a:rPr lang="en-IN" sz="3200" b="1" spc="-160" dirty="0">
                <a:solidFill>
                  <a:srgbClr val="1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23CE-38</a:t>
            </a:r>
            <a:endParaRPr lang="en-IN" sz="3200" b="1" spc="-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6355" algn="l">
              <a:lnSpc>
                <a:spcPct val="100000"/>
              </a:lnSpc>
              <a:spcBef>
                <a:spcPts val="210"/>
              </a:spcBef>
            </a:pPr>
            <a:r>
              <a:rPr sz="3200" b="1" spc="-110" dirty="0">
                <a:solidFill>
                  <a:srgbClr val="1A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sz="3200" b="1" spc="-75" dirty="0">
                <a:solidFill>
                  <a:srgbClr val="1A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b="1" spc="-35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10" dirty="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sz="27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sz="2700" spc="135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1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700" spc="-10" dirty="0">
                <a:solidFill>
                  <a:srgbClr val="1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2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  <a:r>
              <a:rPr sz="2700" spc="110" dirty="0">
                <a:solidFill>
                  <a:srgbClr val="2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2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N" sz="2700" dirty="0">
                <a:solidFill>
                  <a:srgbClr val="2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Mr.</a:t>
            </a:r>
            <a:r>
              <a:rPr sz="2700" spc="-35" dirty="0">
                <a:solidFill>
                  <a:srgbClr val="6D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1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Jagdish</a:t>
            </a:r>
            <a:r>
              <a:rPr sz="2700" spc="95" dirty="0">
                <a:solidFill>
                  <a:srgbClr val="1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spc="-10" dirty="0">
                <a:solidFill>
                  <a:srgbClr val="2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Goswami</a:t>
            </a:r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8C8A94C8-0A31-F353-CBC1-5E0A9ECC1F05}"/>
              </a:ext>
            </a:extLst>
          </p:cNvPr>
          <p:cNvSpPr txBox="1">
            <a:spLocks/>
          </p:cNvSpPr>
          <p:nvPr/>
        </p:nvSpPr>
        <p:spPr>
          <a:xfrm>
            <a:off x="127000" y="152400"/>
            <a:ext cx="6836409" cy="5796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7600"/>
              </a:lnSpc>
              <a:spcBef>
                <a:spcPts val="125"/>
              </a:spcBef>
            </a:pPr>
            <a:r>
              <a:rPr lang="en-US" sz="6000" b="1">
                <a:latin typeface="Trebuchet MS" panose="020B0603020202020204" pitchFamily="34" charset="0"/>
              </a:rPr>
              <a:t>DEEP REINFORCEMENT LEARNING FOR AUTONOMOUS GAMEPLAY IN SUPER MARIO BROS</a:t>
            </a:r>
            <a:endParaRPr lang="en-US" sz="6600" b="1" dirty="0">
              <a:latin typeface="Trebuchet MS" panose="020B0603020202020204" pitchFamily="34" charset="0"/>
            </a:endParaRPr>
          </a:p>
        </p:txBody>
      </p:sp>
      <p:pic>
        <p:nvPicPr>
          <p:cNvPr id="5" name="Picture 4" descr="A pixelated video game character&#10;&#10;AI-generated content may be incorrect.">
            <a:extLst>
              <a:ext uri="{FF2B5EF4-FFF2-40B4-BE49-F238E27FC236}">
                <a16:creationId xmlns:a16="http://schemas.microsoft.com/office/drawing/2014/main" id="{061AF334-E147-4AEA-F8A9-F558141B14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" y="6080156"/>
            <a:ext cx="476395" cy="636815"/>
          </a:xfrm>
          <a:prstGeom prst="rect">
            <a:avLst/>
          </a:prstGeom>
          <a:scene3d>
            <a:camera prst="orthographicFront"/>
            <a:lightRig rig="twoPt" dir="t"/>
          </a:scene3d>
        </p:spPr>
      </p:pic>
      <p:pic>
        <p:nvPicPr>
          <p:cNvPr id="6" name="Picture 5" descr="A cartoon character driving a toy car&#10;&#10;AI-generated content may be incorrect.">
            <a:extLst>
              <a:ext uri="{FF2B5EF4-FFF2-40B4-BE49-F238E27FC236}">
                <a16:creationId xmlns:a16="http://schemas.microsoft.com/office/drawing/2014/main" id="{1837FFE0-9DFC-B2CE-ABBE-9B1B480D1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942" y="4417868"/>
            <a:ext cx="151425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7044" y="547511"/>
            <a:ext cx="16069602" cy="80214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5100" b="1" spc="-120" dirty="0"/>
              <a:t>Performance</a:t>
            </a:r>
            <a:r>
              <a:rPr sz="5100" b="1" spc="-135" dirty="0"/>
              <a:t> </a:t>
            </a:r>
            <a:r>
              <a:rPr sz="5100" b="1" spc="-10" dirty="0"/>
              <a:t>Metrics</a:t>
            </a:r>
            <a:endParaRPr sz="51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729802" y="1998133"/>
            <a:ext cx="4615815" cy="63741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24765" indent="18415">
              <a:lnSpc>
                <a:spcPct val="85200"/>
              </a:lnSpc>
              <a:spcBef>
                <a:spcPts val="630"/>
              </a:spcBef>
            </a:pPr>
            <a:r>
              <a:rPr sz="2900" spc="-150" dirty="0">
                <a:latin typeface="Cambria"/>
                <a:cs typeface="Cambria"/>
              </a:rPr>
              <a:t>Average</a:t>
            </a:r>
            <a:r>
              <a:rPr sz="2900" spc="-10" dirty="0">
                <a:latin typeface="Cambria"/>
                <a:cs typeface="Cambria"/>
              </a:rPr>
              <a:t> </a:t>
            </a:r>
            <a:r>
              <a:rPr sz="2900" spc="-155" dirty="0">
                <a:latin typeface="Cambria"/>
                <a:cs typeface="Cambria"/>
              </a:rPr>
              <a:t>Reward</a:t>
            </a:r>
            <a:r>
              <a:rPr sz="2900" spc="-5" dirty="0">
                <a:latin typeface="Cambria"/>
                <a:cs typeface="Cambria"/>
              </a:rPr>
              <a:t> </a:t>
            </a:r>
            <a:r>
              <a:rPr sz="2900" spc="-55" dirty="0">
                <a:latin typeface="Cambria"/>
                <a:cs typeface="Cambria"/>
              </a:rPr>
              <a:t>per </a:t>
            </a:r>
            <a:r>
              <a:rPr sz="2900" spc="-10" dirty="0">
                <a:latin typeface="Cambria"/>
                <a:cs typeface="Cambria"/>
              </a:rPr>
              <a:t>Episode: </a:t>
            </a:r>
            <a:r>
              <a:rPr sz="2900" spc="-120" dirty="0">
                <a:latin typeface="Cambria"/>
                <a:cs typeface="Cambria"/>
              </a:rPr>
              <a:t>The</a:t>
            </a:r>
            <a:r>
              <a:rPr sz="2900" spc="-75" dirty="0">
                <a:latin typeface="Cambria"/>
                <a:cs typeface="Cambria"/>
              </a:rPr>
              <a:t> </a:t>
            </a:r>
            <a:r>
              <a:rPr sz="2900" spc="-150" dirty="0">
                <a:latin typeface="Cambria"/>
                <a:cs typeface="Cambria"/>
              </a:rPr>
              <a:t>primary</a:t>
            </a:r>
            <a:r>
              <a:rPr sz="2900" spc="40" dirty="0">
                <a:latin typeface="Cambria"/>
                <a:cs typeface="Cambria"/>
              </a:rPr>
              <a:t> </a:t>
            </a:r>
            <a:r>
              <a:rPr sz="2900" spc="-130" dirty="0">
                <a:latin typeface="Cambria"/>
                <a:cs typeface="Cambria"/>
              </a:rPr>
              <a:t>metric</a:t>
            </a:r>
            <a:r>
              <a:rPr sz="2900" spc="-5" dirty="0">
                <a:latin typeface="Cambria"/>
                <a:cs typeface="Cambria"/>
              </a:rPr>
              <a:t> </a:t>
            </a:r>
            <a:r>
              <a:rPr sz="2900" spc="-80" dirty="0">
                <a:latin typeface="Cambria"/>
                <a:cs typeface="Cambria"/>
              </a:rPr>
              <a:t>for</a:t>
            </a:r>
            <a:r>
              <a:rPr sz="2900" spc="-65" dirty="0">
                <a:latin typeface="Cambria"/>
                <a:cs typeface="Cambria"/>
              </a:rPr>
              <a:t> </a:t>
            </a:r>
            <a:r>
              <a:rPr sz="2900" spc="-70" dirty="0">
                <a:latin typeface="Cambria"/>
                <a:cs typeface="Cambria"/>
              </a:rPr>
              <a:t>success. </a:t>
            </a:r>
            <a:r>
              <a:rPr sz="2900" spc="-475" dirty="0">
                <a:latin typeface="Cambria"/>
                <a:cs typeface="Cambria"/>
              </a:rPr>
              <a:t>1s</a:t>
            </a:r>
            <a:r>
              <a:rPr sz="2900" spc="140" dirty="0">
                <a:latin typeface="Cambria"/>
                <a:cs typeface="Cambria"/>
              </a:rPr>
              <a:t> </a:t>
            </a:r>
            <a:r>
              <a:rPr sz="2900" spc="-90" dirty="0">
                <a:latin typeface="Cambria"/>
                <a:cs typeface="Cambria"/>
              </a:rPr>
              <a:t>the</a:t>
            </a:r>
            <a:r>
              <a:rPr sz="2900" spc="-70" dirty="0">
                <a:latin typeface="Cambria"/>
                <a:cs typeface="Cambria"/>
              </a:rPr>
              <a:t> </a:t>
            </a:r>
            <a:r>
              <a:rPr sz="2900" spc="-100" dirty="0">
                <a:latin typeface="Cambria"/>
                <a:cs typeface="Cambria"/>
              </a:rPr>
              <a:t>agent</a:t>
            </a:r>
            <a:r>
              <a:rPr sz="2900" spc="-60" dirty="0">
                <a:latin typeface="Cambria"/>
                <a:cs typeface="Cambria"/>
              </a:rPr>
              <a:t> </a:t>
            </a:r>
            <a:r>
              <a:rPr sz="2900" spc="-130" dirty="0">
                <a:latin typeface="Cambria"/>
                <a:cs typeface="Cambria"/>
              </a:rPr>
              <a:t>progressing</a:t>
            </a:r>
            <a:r>
              <a:rPr sz="2900" spc="35" dirty="0">
                <a:latin typeface="Cambria"/>
                <a:cs typeface="Cambria"/>
              </a:rPr>
              <a:t> </a:t>
            </a:r>
            <a:r>
              <a:rPr sz="2900" spc="-25" dirty="0">
                <a:latin typeface="Cambria"/>
                <a:cs typeface="Cambria"/>
              </a:rPr>
              <a:t>and </a:t>
            </a:r>
            <a:r>
              <a:rPr sz="2900" spc="-114" dirty="0">
                <a:latin typeface="Cambria"/>
                <a:cs typeface="Cambria"/>
              </a:rPr>
              <a:t>scoring</a:t>
            </a:r>
            <a:r>
              <a:rPr sz="2900" spc="10" dirty="0">
                <a:latin typeface="Cambria"/>
                <a:cs typeface="Cambria"/>
              </a:rPr>
              <a:t> </a:t>
            </a:r>
            <a:r>
              <a:rPr sz="2900" spc="-10" dirty="0">
                <a:latin typeface="Cambria"/>
                <a:cs typeface="Cambria"/>
              </a:rPr>
              <a:t>higher?</a:t>
            </a:r>
            <a:endParaRPr sz="2900" dirty="0">
              <a:latin typeface="Cambria"/>
              <a:cs typeface="Cambria"/>
            </a:endParaRPr>
          </a:p>
          <a:p>
            <a:pPr marL="20955" marR="530225" indent="1905">
              <a:lnSpc>
                <a:spcPct val="88300"/>
              </a:lnSpc>
              <a:spcBef>
                <a:spcPts val="2570"/>
              </a:spcBef>
            </a:pPr>
            <a:r>
              <a:rPr sz="2850" spc="-75" dirty="0">
                <a:latin typeface="Cambria"/>
                <a:cs typeface="Cambria"/>
              </a:rPr>
              <a:t>Episode</a:t>
            </a:r>
            <a:r>
              <a:rPr sz="2850" spc="-85" dirty="0">
                <a:latin typeface="Cambria"/>
                <a:cs typeface="Cambria"/>
              </a:rPr>
              <a:t> </a:t>
            </a:r>
            <a:r>
              <a:rPr sz="2850" spc="-40" dirty="0">
                <a:latin typeface="Cambria"/>
                <a:cs typeface="Cambria"/>
              </a:rPr>
              <a:t>Length:</a:t>
            </a:r>
            <a:r>
              <a:rPr sz="2850" spc="-45" dirty="0">
                <a:latin typeface="Cambria"/>
                <a:cs typeface="Cambria"/>
              </a:rPr>
              <a:t> </a:t>
            </a:r>
            <a:r>
              <a:rPr sz="2850" spc="-204" dirty="0">
                <a:latin typeface="Cambria"/>
                <a:cs typeface="Cambria"/>
              </a:rPr>
              <a:t>A</a:t>
            </a:r>
            <a:r>
              <a:rPr sz="2850" spc="-15" dirty="0">
                <a:latin typeface="Cambria"/>
                <a:cs typeface="Cambria"/>
              </a:rPr>
              <a:t> </a:t>
            </a:r>
            <a:r>
              <a:rPr sz="2850" spc="-140" dirty="0">
                <a:latin typeface="Cambria"/>
                <a:cs typeface="Cambria"/>
              </a:rPr>
              <a:t>proxy</a:t>
            </a:r>
            <a:r>
              <a:rPr sz="2850" spc="-10" dirty="0">
                <a:latin typeface="Cambria"/>
                <a:cs typeface="Cambria"/>
              </a:rPr>
              <a:t> </a:t>
            </a:r>
            <a:r>
              <a:rPr sz="2850" spc="-30" dirty="0">
                <a:latin typeface="Cambria"/>
                <a:cs typeface="Cambria"/>
              </a:rPr>
              <a:t>for </a:t>
            </a:r>
            <a:r>
              <a:rPr sz="2850" spc="-130" dirty="0">
                <a:latin typeface="Cambria"/>
                <a:cs typeface="Cambria"/>
              </a:rPr>
              <a:t>survival.</a:t>
            </a:r>
            <a:r>
              <a:rPr sz="2850" spc="-25" dirty="0">
                <a:latin typeface="Cambria"/>
                <a:cs typeface="Cambria"/>
              </a:rPr>
              <a:t> </a:t>
            </a:r>
            <a:r>
              <a:rPr sz="2850" spc="-30" dirty="0">
                <a:latin typeface="Cambria"/>
                <a:cs typeface="Cambria"/>
              </a:rPr>
              <a:t>Is</a:t>
            </a:r>
            <a:r>
              <a:rPr sz="2850" spc="-130" dirty="0">
                <a:latin typeface="Cambria"/>
                <a:cs typeface="Cambria"/>
              </a:rPr>
              <a:t> </a:t>
            </a:r>
            <a:r>
              <a:rPr sz="2850" spc="-60" dirty="0">
                <a:latin typeface="Cambria"/>
                <a:cs typeface="Cambria"/>
              </a:rPr>
              <a:t>the</a:t>
            </a:r>
            <a:r>
              <a:rPr sz="2850" spc="-95" dirty="0">
                <a:latin typeface="Cambria"/>
                <a:cs typeface="Cambria"/>
              </a:rPr>
              <a:t> </a:t>
            </a:r>
            <a:r>
              <a:rPr sz="2850" spc="-55" dirty="0">
                <a:latin typeface="Cambria"/>
                <a:cs typeface="Cambria"/>
              </a:rPr>
              <a:t>agent</a:t>
            </a:r>
            <a:r>
              <a:rPr sz="2850" spc="-60" dirty="0">
                <a:latin typeface="Cambria"/>
                <a:cs typeface="Cambria"/>
              </a:rPr>
              <a:t> </a:t>
            </a:r>
            <a:r>
              <a:rPr sz="2850" spc="-10" dirty="0">
                <a:latin typeface="Cambria"/>
                <a:cs typeface="Cambria"/>
              </a:rPr>
              <a:t>living </a:t>
            </a:r>
            <a:r>
              <a:rPr sz="2750" spc="-10" dirty="0">
                <a:latin typeface="Cambria"/>
                <a:cs typeface="Cambria"/>
              </a:rPr>
              <a:t>longer?</a:t>
            </a:r>
            <a:endParaRPr sz="2750" dirty="0">
              <a:latin typeface="Cambria"/>
              <a:cs typeface="Cambria"/>
            </a:endParaRPr>
          </a:p>
          <a:p>
            <a:pPr marL="20955" marR="64135" indent="2540">
              <a:lnSpc>
                <a:spcPct val="88400"/>
              </a:lnSpc>
              <a:spcBef>
                <a:spcPts val="2645"/>
              </a:spcBef>
            </a:pPr>
            <a:r>
              <a:rPr sz="2850" spc="-30" dirty="0">
                <a:latin typeface="Cambria"/>
                <a:cs typeface="Cambria"/>
              </a:rPr>
              <a:t>Mean</a:t>
            </a:r>
            <a:r>
              <a:rPr sz="2850" spc="-130" dirty="0">
                <a:latin typeface="Cambria"/>
                <a:cs typeface="Cambria"/>
              </a:rPr>
              <a:t> </a:t>
            </a:r>
            <a:r>
              <a:rPr sz="2850" spc="-85" dirty="0">
                <a:latin typeface="Cambria"/>
                <a:cs typeface="Cambria"/>
              </a:rPr>
              <a:t>Q-</a:t>
            </a:r>
            <a:r>
              <a:rPr sz="2850" spc="-35" dirty="0">
                <a:latin typeface="Cambria"/>
                <a:cs typeface="Cambria"/>
              </a:rPr>
              <a:t>Value:</a:t>
            </a:r>
            <a:r>
              <a:rPr sz="2850" spc="-80" dirty="0">
                <a:latin typeface="Cambria"/>
                <a:cs typeface="Cambria"/>
              </a:rPr>
              <a:t> </a:t>
            </a:r>
            <a:r>
              <a:rPr sz="2850" spc="-105" dirty="0">
                <a:latin typeface="Cambria"/>
                <a:cs typeface="Cambria"/>
              </a:rPr>
              <a:t>The</a:t>
            </a:r>
            <a:r>
              <a:rPr sz="2850" spc="-50" dirty="0">
                <a:latin typeface="Cambria"/>
                <a:cs typeface="Cambria"/>
              </a:rPr>
              <a:t> </a:t>
            </a:r>
            <a:r>
              <a:rPr sz="2850" spc="-10" dirty="0">
                <a:latin typeface="Cambria"/>
                <a:cs typeface="Cambria"/>
              </a:rPr>
              <a:t>agent's </a:t>
            </a:r>
            <a:r>
              <a:rPr sz="2750" spc="-35" dirty="0">
                <a:latin typeface="Cambria"/>
                <a:cs typeface="Cambria"/>
              </a:rPr>
              <a:t>confidence.</a:t>
            </a:r>
            <a:r>
              <a:rPr sz="2750" spc="8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Does</a:t>
            </a:r>
            <a:r>
              <a:rPr sz="2750" spc="-70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it</a:t>
            </a:r>
            <a:r>
              <a:rPr sz="2750" spc="-12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expect </a:t>
            </a:r>
            <a:r>
              <a:rPr sz="2750" spc="-35" dirty="0">
                <a:latin typeface="Cambria"/>
                <a:cs typeface="Cambria"/>
              </a:rPr>
              <a:t>higher</a:t>
            </a:r>
            <a:r>
              <a:rPr sz="2750" spc="-40" dirty="0">
                <a:latin typeface="Cambria"/>
                <a:cs typeface="Cambria"/>
              </a:rPr>
              <a:t> </a:t>
            </a:r>
            <a:r>
              <a:rPr sz="2750" spc="-20" dirty="0">
                <a:latin typeface="Cambria"/>
                <a:cs typeface="Cambria"/>
              </a:rPr>
              <a:t>future</a:t>
            </a:r>
            <a:r>
              <a:rPr sz="2750" spc="-45" dirty="0">
                <a:latin typeface="Cambria"/>
                <a:cs typeface="Cambria"/>
              </a:rPr>
              <a:t> </a:t>
            </a:r>
            <a:r>
              <a:rPr sz="2750" spc="-70" dirty="0">
                <a:latin typeface="Cambria"/>
                <a:cs typeface="Cambria"/>
              </a:rPr>
              <a:t>rewards</a:t>
            </a:r>
            <a:r>
              <a:rPr sz="2750" spc="30" dirty="0">
                <a:latin typeface="Cambria"/>
                <a:cs typeface="Cambria"/>
              </a:rPr>
              <a:t> </a:t>
            </a:r>
            <a:r>
              <a:rPr sz="2750" spc="-20" dirty="0">
                <a:latin typeface="Cambria"/>
                <a:cs typeface="Cambria"/>
              </a:rPr>
              <a:t>as</a:t>
            </a:r>
            <a:r>
              <a:rPr sz="2750" spc="-135" dirty="0">
                <a:latin typeface="Cambria"/>
                <a:cs typeface="Cambria"/>
              </a:rPr>
              <a:t> </a:t>
            </a:r>
            <a:r>
              <a:rPr sz="2750" dirty="0">
                <a:latin typeface="Cambria"/>
                <a:cs typeface="Cambria"/>
              </a:rPr>
              <a:t>it</a:t>
            </a:r>
            <a:r>
              <a:rPr sz="2750" spc="-85" dirty="0">
                <a:latin typeface="Cambria"/>
                <a:cs typeface="Cambria"/>
              </a:rPr>
              <a:t> </a:t>
            </a:r>
            <a:r>
              <a:rPr sz="2750" spc="-20" dirty="0">
                <a:latin typeface="Cambria"/>
                <a:cs typeface="Cambria"/>
              </a:rPr>
              <a:t>gets </a:t>
            </a:r>
            <a:r>
              <a:rPr sz="2900" spc="-40" dirty="0">
                <a:latin typeface="Cambria"/>
                <a:cs typeface="Cambria"/>
              </a:rPr>
              <a:t>smarter?</a:t>
            </a:r>
            <a:endParaRPr sz="2900" dirty="0">
              <a:latin typeface="Cambria"/>
              <a:cs typeface="Cambria"/>
            </a:endParaRPr>
          </a:p>
          <a:p>
            <a:pPr marL="26034" marR="5080" indent="-3175">
              <a:lnSpc>
                <a:spcPct val="87000"/>
              </a:lnSpc>
              <a:spcBef>
                <a:spcPts val="2565"/>
              </a:spcBef>
            </a:pPr>
            <a:r>
              <a:rPr sz="2850" spc="-80" dirty="0">
                <a:latin typeface="Cambria"/>
                <a:cs typeface="Cambria"/>
              </a:rPr>
              <a:t>Loss:</a:t>
            </a:r>
            <a:r>
              <a:rPr sz="2850" spc="-85" dirty="0">
                <a:latin typeface="Cambria"/>
                <a:cs typeface="Cambria"/>
              </a:rPr>
              <a:t> </a:t>
            </a:r>
            <a:r>
              <a:rPr sz="2850" spc="-100" dirty="0">
                <a:latin typeface="Cambria"/>
                <a:cs typeface="Cambria"/>
              </a:rPr>
              <a:t>The</a:t>
            </a:r>
            <a:r>
              <a:rPr sz="2850" spc="-55" dirty="0">
                <a:latin typeface="Cambria"/>
                <a:cs typeface="Cambria"/>
              </a:rPr>
              <a:t> </a:t>
            </a:r>
            <a:r>
              <a:rPr sz="2850" spc="-85" dirty="0">
                <a:latin typeface="Cambria"/>
                <a:cs typeface="Cambria"/>
              </a:rPr>
              <a:t>prediction</a:t>
            </a:r>
            <a:r>
              <a:rPr sz="2850" spc="15" dirty="0">
                <a:latin typeface="Cambria"/>
                <a:cs typeface="Cambria"/>
              </a:rPr>
              <a:t> </a:t>
            </a:r>
            <a:r>
              <a:rPr sz="2850" spc="-110" dirty="0">
                <a:latin typeface="Cambria"/>
                <a:cs typeface="Cambria"/>
              </a:rPr>
              <a:t>error.</a:t>
            </a:r>
            <a:r>
              <a:rPr sz="2850" spc="-20" dirty="0">
                <a:latin typeface="Cambria"/>
                <a:cs typeface="Cambria"/>
              </a:rPr>
              <a:t> </a:t>
            </a:r>
            <a:r>
              <a:rPr sz="2850" spc="-120" dirty="0">
                <a:latin typeface="Cambria"/>
                <a:cs typeface="Cambria"/>
              </a:rPr>
              <a:t>How </a:t>
            </a:r>
            <a:r>
              <a:rPr sz="2850" spc="-160" dirty="0">
                <a:latin typeface="Cambria"/>
                <a:cs typeface="Cambria"/>
              </a:rPr>
              <a:t>well</a:t>
            </a:r>
            <a:r>
              <a:rPr sz="2850" spc="-5" dirty="0">
                <a:latin typeface="Cambria"/>
                <a:cs typeface="Cambria"/>
              </a:rPr>
              <a:t> </a:t>
            </a:r>
            <a:r>
              <a:rPr sz="2850" spc="-30" dirty="0">
                <a:latin typeface="Cambria"/>
                <a:cs typeface="Cambria"/>
              </a:rPr>
              <a:t>is</a:t>
            </a:r>
            <a:r>
              <a:rPr sz="2850" spc="-130" dirty="0">
                <a:latin typeface="Cambria"/>
                <a:cs typeface="Cambria"/>
              </a:rPr>
              <a:t> </a:t>
            </a:r>
            <a:r>
              <a:rPr sz="2850" spc="-60" dirty="0">
                <a:latin typeface="Cambria"/>
                <a:cs typeface="Cambria"/>
              </a:rPr>
              <a:t>the</a:t>
            </a:r>
            <a:r>
              <a:rPr sz="2850" spc="-95" dirty="0">
                <a:latin typeface="Cambria"/>
                <a:cs typeface="Cambria"/>
              </a:rPr>
              <a:t> </a:t>
            </a:r>
            <a:r>
              <a:rPr sz="2850" spc="-55" dirty="0">
                <a:latin typeface="Cambria"/>
                <a:cs typeface="Cambria"/>
              </a:rPr>
              <a:t>agent</a:t>
            </a:r>
            <a:r>
              <a:rPr sz="2850" spc="-100" dirty="0">
                <a:latin typeface="Cambria"/>
                <a:cs typeface="Cambria"/>
              </a:rPr>
              <a:t> </a:t>
            </a:r>
            <a:r>
              <a:rPr sz="2850" spc="-90" dirty="0">
                <a:latin typeface="Cambria"/>
                <a:cs typeface="Cambria"/>
              </a:rPr>
              <a:t>learning</a:t>
            </a:r>
            <a:r>
              <a:rPr sz="2850" spc="45" dirty="0">
                <a:latin typeface="Cambria"/>
                <a:cs typeface="Cambria"/>
              </a:rPr>
              <a:t> </a:t>
            </a:r>
            <a:r>
              <a:rPr sz="2850" spc="-25" dirty="0">
                <a:latin typeface="Cambria"/>
                <a:cs typeface="Cambria"/>
              </a:rPr>
              <a:t>to </a:t>
            </a:r>
            <a:r>
              <a:rPr sz="2850" spc="-80" dirty="0">
                <a:latin typeface="Cambria"/>
                <a:cs typeface="Cambria"/>
              </a:rPr>
              <a:t>estimate</a:t>
            </a:r>
            <a:r>
              <a:rPr sz="2850" spc="-70" dirty="0">
                <a:latin typeface="Cambria"/>
                <a:cs typeface="Cambria"/>
              </a:rPr>
              <a:t> </a:t>
            </a:r>
            <a:r>
              <a:rPr sz="2850" spc="-10" dirty="0">
                <a:latin typeface="Cambria"/>
                <a:cs typeface="Cambria"/>
              </a:rPr>
              <a:t>values?</a:t>
            </a:r>
            <a:endParaRPr sz="2850" dirty="0">
              <a:latin typeface="Cambria"/>
              <a:cs typeface="Cambria"/>
            </a:endParaRPr>
          </a:p>
        </p:txBody>
      </p:sp>
      <p:pic>
        <p:nvPicPr>
          <p:cNvPr id="20" name="Picture 19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66564C78-586C-B3F7-826B-8B4379534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133600"/>
            <a:ext cx="11116720" cy="60862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1600" y="7213600"/>
            <a:ext cx="101600" cy="139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200" y="7213600"/>
            <a:ext cx="2286000" cy="139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6600" y="7810500"/>
            <a:ext cx="2006600" cy="203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60800" y="8953500"/>
            <a:ext cx="152400" cy="1524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11200" y="7213600"/>
            <a:ext cx="3302000" cy="1892300"/>
            <a:chOff x="711200" y="7213600"/>
            <a:chExt cx="3302000" cy="18923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200" y="8978900"/>
              <a:ext cx="2286000" cy="127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200" y="7213600"/>
              <a:ext cx="3302000" cy="189230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0" y="457202"/>
            <a:ext cx="17475200" cy="867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50" b="1" dirty="0"/>
              <a:t>Results:</a:t>
            </a:r>
            <a:r>
              <a:rPr sz="5550" b="1" spc="-285" dirty="0"/>
              <a:t> </a:t>
            </a:r>
            <a:r>
              <a:rPr sz="5550" b="1" dirty="0"/>
              <a:t>Early</a:t>
            </a:r>
            <a:r>
              <a:rPr sz="5550" b="1" spc="5" dirty="0"/>
              <a:t> </a:t>
            </a:r>
            <a:r>
              <a:rPr sz="5550" b="1" spc="70" dirty="0"/>
              <a:t>Training</a:t>
            </a:r>
            <a:r>
              <a:rPr sz="5550" b="1" spc="114" dirty="0"/>
              <a:t> </a:t>
            </a:r>
            <a:r>
              <a:rPr sz="5550" b="1" dirty="0"/>
              <a:t>(Episodes</a:t>
            </a:r>
            <a:r>
              <a:rPr sz="5550" b="1" spc="150" dirty="0"/>
              <a:t> </a:t>
            </a:r>
            <a:r>
              <a:rPr sz="5550" b="1" dirty="0"/>
              <a:t>0</a:t>
            </a:r>
            <a:r>
              <a:rPr sz="5550" b="1" spc="340" dirty="0"/>
              <a:t> </a:t>
            </a:r>
            <a:r>
              <a:rPr sz="5550" b="1" dirty="0"/>
              <a:t>-</a:t>
            </a:r>
            <a:r>
              <a:rPr sz="5550" b="1" spc="245" dirty="0"/>
              <a:t> </a:t>
            </a:r>
            <a:r>
              <a:rPr sz="5550" b="1" spc="90" dirty="0"/>
              <a:t>2,000)</a:t>
            </a:r>
            <a:endParaRPr sz="5550" b="1" dirty="0"/>
          </a:p>
        </p:txBody>
      </p:sp>
      <p:sp>
        <p:nvSpPr>
          <p:cNvPr id="17" name="object 17"/>
          <p:cNvSpPr txBox="1"/>
          <p:nvPr/>
        </p:nvSpPr>
        <p:spPr>
          <a:xfrm>
            <a:off x="938252" y="1942394"/>
            <a:ext cx="7244080" cy="4647298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04165" marR="797560" indent="-286385">
              <a:lnSpc>
                <a:spcPct val="91500"/>
              </a:lnSpc>
              <a:spcBef>
                <a:spcPts val="415"/>
              </a:spcBef>
              <a:buChar char="•"/>
              <a:tabLst>
                <a:tab pos="304165" algn="l"/>
                <a:tab pos="311785" algn="l"/>
              </a:tabLst>
            </a:pPr>
            <a:r>
              <a:rPr sz="3050" dirty="0">
                <a:latin typeface="Times New Roman"/>
                <a:cs typeface="Times New Roman"/>
              </a:rPr>
              <a:t>	</a:t>
            </a:r>
            <a:r>
              <a:rPr sz="305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High</a:t>
            </a:r>
            <a:r>
              <a:rPr sz="3050" spc="-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Randomness:</a:t>
            </a:r>
            <a:r>
              <a:rPr sz="3050" spc="-1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sz="305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epsilon</a:t>
            </a:r>
            <a:r>
              <a:rPr sz="305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near</a:t>
            </a:r>
            <a:r>
              <a:rPr sz="3050" spc="-3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1.0, </a:t>
            </a:r>
            <a:r>
              <a:rPr sz="305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behavior</a:t>
            </a:r>
            <a:r>
              <a:rPr sz="3050" spc="-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sz="3050" spc="-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almost</a:t>
            </a:r>
            <a:r>
              <a:rPr sz="3050" spc="-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entirely</a:t>
            </a:r>
            <a:r>
              <a:rPr sz="305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05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random exploration.</a:t>
            </a:r>
            <a:endParaRPr sz="305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5910" marR="103505" indent="-283845">
              <a:lnSpc>
                <a:spcPts val="3350"/>
              </a:lnSpc>
              <a:spcBef>
                <a:spcPts val="2810"/>
              </a:spcBef>
              <a:buChar char="•"/>
              <a:tabLst>
                <a:tab pos="304165" algn="l"/>
              </a:tabLst>
            </a:pPr>
            <a:r>
              <a:rPr sz="2900" spc="-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Learning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to</a:t>
            </a:r>
            <a:r>
              <a:rPr sz="2900" spc="-1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Survive:</a:t>
            </a:r>
            <a:r>
              <a:rPr sz="2900" spc="-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8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Agent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7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quickly</a:t>
            </a:r>
            <a:r>
              <a:rPr sz="2900" spc="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8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learns</a:t>
            </a:r>
            <a:r>
              <a:rPr sz="2900" spc="-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2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to 	</a:t>
            </a:r>
            <a:r>
              <a:rPr sz="2900" spc="-10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avoid</a:t>
            </a:r>
            <a:r>
              <a:rPr sz="2900" spc="-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the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most</a:t>
            </a:r>
            <a:r>
              <a:rPr sz="2900" spc="-8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basic</a:t>
            </a:r>
            <a:r>
              <a:rPr sz="2900" spc="-4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7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failures,</a:t>
            </a:r>
            <a:r>
              <a:rPr sz="2900" spc="2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0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like</a:t>
            </a:r>
            <a:r>
              <a:rPr sz="2900" spc="-6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1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walking</a:t>
            </a:r>
            <a:r>
              <a:rPr sz="2900" spc="-4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into 	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the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first</a:t>
            </a:r>
            <a:r>
              <a:rPr sz="2900" spc="-10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Goomba</a:t>
            </a:r>
            <a:r>
              <a:rPr sz="2900" spc="-9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or</a:t>
            </a:r>
            <a:r>
              <a:rPr sz="2900" spc="-1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falling</a:t>
            </a:r>
            <a:r>
              <a:rPr sz="2900" spc="-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7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into</a:t>
            </a:r>
            <a:r>
              <a:rPr sz="2900" spc="-9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the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3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first</a:t>
            </a:r>
            <a:r>
              <a:rPr sz="2900" spc="-4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pit.</a:t>
            </a:r>
            <a:endParaRPr sz="2900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88925" marR="5080" indent="-276860" algn="just">
              <a:lnSpc>
                <a:spcPct val="96200"/>
              </a:lnSpc>
              <a:spcBef>
                <a:spcPts val="2660"/>
              </a:spcBef>
              <a:buChar char="•"/>
              <a:tabLst>
                <a:tab pos="302895" algn="l"/>
              </a:tabLst>
            </a:pPr>
            <a:r>
              <a:rPr sz="2900" spc="-2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Unstable</a:t>
            </a:r>
            <a:r>
              <a:rPr sz="2900" spc="-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Progress:</a:t>
            </a:r>
            <a:r>
              <a:rPr sz="2900" spc="-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Reward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rises, 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but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is</a:t>
            </a:r>
            <a:r>
              <a:rPr sz="2900" spc="-13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highly 	</a:t>
            </a:r>
            <a:r>
              <a:rPr sz="2900" spc="-8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volatile.</a:t>
            </a:r>
            <a:r>
              <a:rPr sz="2900" spc="-7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The</a:t>
            </a:r>
            <a:r>
              <a:rPr sz="2900" spc="-1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agent</a:t>
            </a:r>
            <a:r>
              <a:rPr sz="2900" spc="-9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8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discovers</a:t>
            </a:r>
            <a:r>
              <a:rPr sz="2900" spc="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6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that</a:t>
            </a:r>
            <a:r>
              <a:rPr sz="2900" spc="-3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moving</a:t>
            </a:r>
            <a:r>
              <a:rPr sz="2900" spc="-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900" spc="-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right 	</a:t>
            </a:r>
            <a:r>
              <a:rPr sz="28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is</a:t>
            </a:r>
            <a:r>
              <a:rPr sz="2850" spc="-16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4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good,</a:t>
            </a:r>
            <a:r>
              <a:rPr sz="2850" spc="-7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3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but</a:t>
            </a:r>
            <a:r>
              <a:rPr sz="2850" spc="-3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4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lacks </a:t>
            </a:r>
            <a:r>
              <a:rPr sz="2850" spc="-2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the</a:t>
            </a:r>
            <a:r>
              <a:rPr sz="2850" spc="-12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8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skill</a:t>
            </a:r>
            <a:r>
              <a:rPr sz="2850" spc="-3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to</a:t>
            </a:r>
            <a:r>
              <a:rPr sz="2850" spc="-15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do</a:t>
            </a:r>
            <a:r>
              <a:rPr sz="2850" spc="-1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25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so</a:t>
            </a:r>
            <a:r>
              <a:rPr sz="2850" spc="-18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2850" spc="-5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consistently</a:t>
            </a:r>
            <a:r>
              <a:rPr sz="2850" spc="-50" dirty="0">
                <a:latin typeface="Cambria"/>
                <a:cs typeface="Cambria"/>
              </a:rPr>
              <a:t>.</a:t>
            </a:r>
            <a:endParaRPr sz="2850" dirty="0">
              <a:latin typeface="Cambria"/>
              <a:cs typeface="Cambri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1BBA6-0206-1029-DF04-D194F89935FC}"/>
              </a:ext>
            </a:extLst>
          </p:cNvPr>
          <p:cNvSpPr txBox="1"/>
          <p:nvPr/>
        </p:nvSpPr>
        <p:spPr>
          <a:xfrm>
            <a:off x="4318000" y="8153400"/>
            <a:ext cx="2666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Agent repeatedly failing </a:t>
            </a:r>
            <a:br>
              <a:rPr lang="en-IN" dirty="0"/>
            </a:br>
            <a:r>
              <a:rPr lang="en-IN" dirty="0"/>
              <a:t>in early exploration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22F9E3-C653-D423-45CD-7D57F1D68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127" y="1942394"/>
            <a:ext cx="8194009" cy="73540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8026" y="884766"/>
            <a:ext cx="17493225" cy="1567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5400" b="1" spc="-60" dirty="0"/>
              <a:t>Results:</a:t>
            </a:r>
            <a:r>
              <a:rPr sz="5400" b="1" spc="-345" dirty="0"/>
              <a:t> </a:t>
            </a:r>
            <a:r>
              <a:rPr sz="5400" b="1" spc="-10" dirty="0"/>
              <a:t>Mid-</a:t>
            </a:r>
            <a:r>
              <a:rPr sz="5400" b="1" dirty="0"/>
              <a:t>Training</a:t>
            </a:r>
            <a:r>
              <a:rPr sz="5400" b="1" spc="-105" dirty="0"/>
              <a:t> </a:t>
            </a:r>
            <a:r>
              <a:rPr sz="5400" b="1" spc="-50" dirty="0"/>
              <a:t>(Episodes</a:t>
            </a:r>
            <a:r>
              <a:rPr sz="5400" b="1" spc="-105" dirty="0"/>
              <a:t> </a:t>
            </a:r>
            <a:r>
              <a:rPr sz="5400" b="1" spc="-715" dirty="0"/>
              <a:t>2,OOO</a:t>
            </a:r>
            <a:r>
              <a:rPr lang="en-IN" sz="5400" b="1" spc="-715" dirty="0"/>
              <a:t> - </a:t>
            </a:r>
            <a:r>
              <a:rPr lang="en-IN" sz="5400" b="1" spc="-10" dirty="0"/>
              <a:t>5,000)</a:t>
            </a:r>
            <a:br>
              <a:rPr lang="en-IN" sz="5800" b="1" dirty="0"/>
            </a:br>
            <a:endParaRPr sz="5800" b="1" dirty="0"/>
          </a:p>
        </p:txBody>
      </p:sp>
      <p:sp>
        <p:nvSpPr>
          <p:cNvPr id="11" name="object 11"/>
          <p:cNvSpPr txBox="1">
            <a:spLocks noGrp="1"/>
          </p:cNvSpPr>
          <p:nvPr>
            <p:ph idx="1"/>
          </p:nvPr>
        </p:nvSpPr>
        <p:spPr>
          <a:xfrm>
            <a:off x="0" y="1698966"/>
            <a:ext cx="8737600" cy="493391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23850" marR="5080" indent="-311785">
              <a:lnSpc>
                <a:spcPct val="86400"/>
              </a:lnSpc>
              <a:spcBef>
                <a:spcPts val="655"/>
              </a:spcBef>
              <a:buChar char="•"/>
              <a:tabLst>
                <a:tab pos="323850" algn="l"/>
              </a:tabLst>
            </a:pPr>
            <a:r>
              <a:rPr sz="2840" spc="-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Consistent</a:t>
            </a:r>
            <a:r>
              <a:rPr sz="2840" spc="5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Navigation:</a:t>
            </a:r>
            <a:r>
              <a:rPr sz="2840" spc="-1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8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sz="2840" spc="-12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agent </a:t>
            </a:r>
            <a:r>
              <a:rPr sz="2840" spc="-114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consistently</a:t>
            </a:r>
            <a:r>
              <a:rPr sz="284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clears</a:t>
            </a:r>
            <a:r>
              <a:rPr sz="284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early</a:t>
            </a:r>
            <a:r>
              <a:rPr sz="2840" spc="-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14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obstacles</a:t>
            </a:r>
            <a:r>
              <a:rPr sz="2840" spc="-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sz="2840" spc="-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learns </a:t>
            </a:r>
            <a:r>
              <a:rPr sz="2840" spc="-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sz="2840" spc="-1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sz="2840" spc="-7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jumps</a:t>
            </a:r>
            <a:r>
              <a:rPr sz="2840" spc="-2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</a:t>
            </a:r>
            <a:r>
              <a:rPr sz="2840" spc="-3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4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Goombas</a:t>
            </a:r>
            <a:r>
              <a:rPr sz="2840" spc="5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sz="2840" spc="-6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2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clear</a:t>
            </a:r>
            <a:r>
              <a:rPr sz="2840" spc="-114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gaps.</a:t>
            </a:r>
            <a:endParaRPr lang="en-IN" sz="2840" spc="-2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065" marR="5080" indent="0">
              <a:lnSpc>
                <a:spcPct val="86400"/>
              </a:lnSpc>
              <a:spcBef>
                <a:spcPts val="655"/>
              </a:spcBef>
              <a:buNone/>
              <a:tabLst>
                <a:tab pos="323850" algn="l"/>
              </a:tabLst>
            </a:pPr>
            <a:endParaRPr sz="2840" spc="-2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33375" indent="-320675">
              <a:lnSpc>
                <a:spcPts val="3385"/>
              </a:lnSpc>
              <a:buChar char="•"/>
              <a:tabLst>
                <a:tab pos="333375" algn="l"/>
              </a:tabLst>
            </a:pPr>
            <a:r>
              <a:rPr sz="2840" spc="-2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Policy</a:t>
            </a:r>
            <a:r>
              <a:rPr sz="2840" spc="-5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Stabilization:</a:t>
            </a:r>
            <a:r>
              <a:rPr sz="2840" spc="-35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4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2840" spc="-4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8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4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epsilon</a:t>
            </a:r>
            <a:r>
              <a:rPr sz="2840" spc="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decreases</a:t>
            </a:r>
            <a:r>
              <a:rPr lang="en-IN"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sz="2840" spc="7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sz="2840" spc="-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policy</a:t>
            </a:r>
            <a:r>
              <a:rPr sz="2840" spc="-1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stabilizes,</a:t>
            </a:r>
            <a:r>
              <a:rPr sz="2840" spc="-5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favoring</a:t>
            </a:r>
            <a:r>
              <a:rPr sz="2840" spc="-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exploitation</a:t>
            </a:r>
            <a:r>
              <a:rPr sz="2840" spc="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known</a:t>
            </a:r>
            <a:r>
              <a:rPr sz="2840" spc="5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strategies</a:t>
            </a:r>
            <a:r>
              <a:rPr sz="2840" spc="1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</a:t>
            </a:r>
            <a:r>
              <a:rPr sz="2840" spc="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pure</a:t>
            </a:r>
            <a:r>
              <a:rPr sz="2840" spc="4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IN"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sz="2840" spc="-1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ploration</a:t>
            </a:r>
            <a:endParaRPr lang="en-IN" sz="2840" spc="-1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700" indent="0">
              <a:lnSpc>
                <a:spcPts val="3385"/>
              </a:lnSpc>
              <a:buNone/>
              <a:tabLst>
                <a:tab pos="333375" algn="l"/>
              </a:tabLst>
            </a:pPr>
            <a:endParaRPr sz="284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19405" marR="690880" indent="-307340">
              <a:lnSpc>
                <a:spcPct val="87400"/>
              </a:lnSpc>
              <a:spcBef>
                <a:spcPts val="60"/>
              </a:spcBef>
              <a:buChar char="•"/>
              <a:tabLst>
                <a:tab pos="319405" algn="l"/>
                <a:tab pos="334010" algn="l"/>
              </a:tabLst>
            </a:pPr>
            <a:r>
              <a:rPr sz="28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sz="2840" spc="-5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Breakthroughs</a:t>
            </a:r>
            <a:r>
              <a:rPr sz="2840" spc="-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67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IN" sz="2840" spc="-67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sz="2840" spc="-18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40" spc="-18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Failures:</a:t>
            </a:r>
            <a:r>
              <a:rPr sz="284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sz="2840" spc="-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5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sawtooth </a:t>
            </a:r>
            <a:r>
              <a:rPr sz="2840" spc="-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pattern</a:t>
            </a:r>
            <a:r>
              <a:rPr sz="2840" spc="-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shows</a:t>
            </a:r>
            <a:r>
              <a:rPr sz="2840" spc="-5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sz="2840" spc="-1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agent</a:t>
            </a:r>
            <a:r>
              <a:rPr sz="284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testing</a:t>
            </a:r>
            <a:r>
              <a:rPr sz="2840" spc="-13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risky </a:t>
            </a:r>
            <a:r>
              <a:rPr sz="2840" spc="-1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strategies</a:t>
            </a:r>
            <a:r>
              <a:rPr lang="en-IN" sz="2840" spc="-1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some</a:t>
            </a:r>
            <a:r>
              <a:rPr sz="2840" spc="-2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8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fail,</a:t>
            </a:r>
            <a:r>
              <a:rPr sz="2840" spc="-6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8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but</a:t>
            </a:r>
            <a:r>
              <a:rPr sz="2840" spc="-3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9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others</a:t>
            </a:r>
            <a:r>
              <a:rPr sz="284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lead</a:t>
            </a:r>
            <a:r>
              <a:rPr sz="2840" spc="-1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</a:t>
            </a:r>
            <a:r>
              <a:rPr sz="2840" spc="-4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breakthroughs</a:t>
            </a:r>
            <a:r>
              <a:rPr sz="2840" spc="-8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sz="2840" spc="-18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2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higher</a:t>
            </a:r>
            <a:r>
              <a:rPr sz="2840" spc="-8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2840" spc="-1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rewards.</a:t>
            </a:r>
            <a:endParaRPr sz="284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74" y="7852500"/>
            <a:ext cx="3644900" cy="1118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55"/>
              </a:lnSpc>
              <a:spcBef>
                <a:spcPts val="120"/>
              </a:spcBef>
            </a:pPr>
            <a:r>
              <a:rPr sz="2550" spc="-150" dirty="0">
                <a:latin typeface="Cambria"/>
                <a:cs typeface="Cambria"/>
              </a:rPr>
              <a:t>Agent</a:t>
            </a:r>
            <a:r>
              <a:rPr sz="2550" spc="35" dirty="0">
                <a:latin typeface="Cambria"/>
                <a:cs typeface="Cambria"/>
              </a:rPr>
              <a:t> </a:t>
            </a:r>
            <a:r>
              <a:rPr sz="2550" spc="-160" dirty="0">
                <a:latin typeface="Cambria"/>
                <a:cs typeface="Cambria"/>
              </a:rPr>
              <a:t>demonstrating</a:t>
            </a:r>
            <a:r>
              <a:rPr sz="2550" spc="114" dirty="0">
                <a:latin typeface="Cambria"/>
                <a:cs typeface="Cambria"/>
              </a:rPr>
              <a:t> </a:t>
            </a:r>
            <a:r>
              <a:rPr sz="2550" spc="-110" dirty="0">
                <a:latin typeface="Cambria"/>
                <a:cs typeface="Cambria"/>
              </a:rPr>
              <a:t>learned</a:t>
            </a:r>
            <a:endParaRPr sz="2550" dirty="0">
              <a:latin typeface="Cambria"/>
              <a:cs typeface="Cambria"/>
            </a:endParaRPr>
          </a:p>
          <a:p>
            <a:pPr marL="113664">
              <a:lnSpc>
                <a:spcPts val="2775"/>
              </a:lnSpc>
            </a:pPr>
            <a:r>
              <a:rPr sz="2400" spc="-80" dirty="0">
                <a:latin typeface="Cambria"/>
                <a:cs typeface="Cambria"/>
              </a:rPr>
              <a:t>skill:</a:t>
            </a:r>
            <a:r>
              <a:rPr lang="en-IN" sz="2400" spc="-30" dirty="0">
                <a:latin typeface="Cambria"/>
                <a:cs typeface="Cambria"/>
              </a:rPr>
              <a:t>Killing enemy to get rewards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BD93D1-D7B7-69E9-9B71-0BBBEE8A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179" y="7154470"/>
            <a:ext cx="2963022" cy="2514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A0B275-885D-D20D-17A8-E9885EDC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786" y="2143249"/>
            <a:ext cx="7841226" cy="62960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00" y="2870200"/>
            <a:ext cx="1993900" cy="133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3100" y="2616200"/>
            <a:ext cx="1866900" cy="1841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2000" y="2997200"/>
            <a:ext cx="2286000" cy="1079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08100" y="2616200"/>
            <a:ext cx="1828800" cy="1828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5803" y="698425"/>
            <a:ext cx="15123594" cy="1354858"/>
          </a:xfrm>
          <a:prstGeom prst="rect">
            <a:avLst/>
          </a:prstGeom>
        </p:spPr>
        <p:txBody>
          <a:bodyPr vert="horz" wrap="square" lIns="0" tIns="457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800" b="1" spc="-95" dirty="0"/>
              <a:t>Key</a:t>
            </a:r>
            <a:r>
              <a:rPr sz="5800" b="1" spc="-290" dirty="0"/>
              <a:t> </a:t>
            </a:r>
            <a:r>
              <a:rPr sz="5800" b="1" spc="165" dirty="0"/>
              <a:t>Implementation</a:t>
            </a:r>
            <a:r>
              <a:rPr sz="5800" b="1" spc="-425" dirty="0"/>
              <a:t> </a:t>
            </a:r>
            <a:r>
              <a:rPr sz="5800" b="1" spc="45" dirty="0"/>
              <a:t>Challenges</a:t>
            </a:r>
            <a:endParaRPr sz="5800" b="1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61772"/>
              </p:ext>
            </p:extLst>
          </p:nvPr>
        </p:nvGraphicFramePr>
        <p:xfrm>
          <a:off x="694267" y="4893617"/>
          <a:ext cx="15937229" cy="3801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1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0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005">
                <a:tc>
                  <a:txBody>
                    <a:bodyPr/>
                    <a:lstStyle/>
                    <a:p>
                      <a:pPr marR="278765" algn="ctr">
                        <a:lnSpc>
                          <a:spcPts val="3600"/>
                        </a:lnSpc>
                      </a:pPr>
                      <a:r>
                        <a:rPr sz="3300" spc="65" dirty="0">
                          <a:solidFill>
                            <a:srgbClr val="A13B2D"/>
                          </a:solidFill>
                          <a:latin typeface="Arial MT"/>
                          <a:cs typeface="Arial MT"/>
                        </a:rPr>
                        <a:t>Memory</a:t>
                      </a:r>
                      <a:endParaRPr sz="3300" dirty="0">
                        <a:latin typeface="Arial MT"/>
                        <a:cs typeface="Arial MT"/>
                      </a:endParaRPr>
                    </a:p>
                    <a:p>
                      <a:pPr marR="316865" algn="ctr">
                        <a:lnSpc>
                          <a:spcPts val="3879"/>
                        </a:lnSpc>
                      </a:pPr>
                      <a:r>
                        <a:rPr sz="3300" spc="-10" dirty="0">
                          <a:solidFill>
                            <a:srgbClr val="9C3628"/>
                          </a:solidFill>
                          <a:latin typeface="Arial MT"/>
                          <a:cs typeface="Arial MT"/>
                        </a:rPr>
                        <a:t>Management</a:t>
                      </a:r>
                      <a:endParaRPr sz="33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3600"/>
                        </a:lnSpc>
                      </a:pPr>
                      <a:r>
                        <a:rPr sz="3300" spc="90" dirty="0">
                          <a:solidFill>
                            <a:srgbClr val="904434"/>
                          </a:solidFill>
                          <a:latin typeface="Arial MT"/>
                          <a:cs typeface="Arial MT"/>
                        </a:rPr>
                        <a:t>Hyperparameter</a:t>
                      </a:r>
                      <a:endParaRPr sz="3300">
                        <a:latin typeface="Arial MT"/>
                        <a:cs typeface="Arial MT"/>
                      </a:endParaRPr>
                    </a:p>
                    <a:p>
                      <a:pPr marR="42545" algn="ctr">
                        <a:lnSpc>
                          <a:spcPts val="3879"/>
                        </a:lnSpc>
                      </a:pPr>
                      <a:r>
                        <a:rPr sz="3300" spc="95" dirty="0">
                          <a:solidFill>
                            <a:srgbClr val="934436"/>
                          </a:solidFill>
                          <a:latin typeface="Arial MT"/>
                          <a:cs typeface="Arial MT"/>
                        </a:rPr>
                        <a:t>Sensitivity</a:t>
                      </a:r>
                      <a:endParaRPr sz="3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3600"/>
                        </a:lnSpc>
                      </a:pPr>
                      <a:r>
                        <a:rPr sz="3300" spc="80" dirty="0">
                          <a:solidFill>
                            <a:srgbClr val="9A463B"/>
                          </a:solidFill>
                          <a:latin typeface="Arial MT"/>
                          <a:cs typeface="Arial MT"/>
                        </a:rPr>
                        <a:t>Checkpointing</a:t>
                      </a:r>
                      <a:endParaRPr sz="33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3879"/>
                        </a:lnSpc>
                      </a:pPr>
                      <a:r>
                        <a:rPr sz="3300" spc="45" dirty="0">
                          <a:solidFill>
                            <a:srgbClr val="8C3D2F"/>
                          </a:solidFill>
                          <a:latin typeface="Arial MT"/>
                          <a:cs typeface="Arial MT"/>
                        </a:rPr>
                        <a:t>Hell</a:t>
                      </a:r>
                      <a:endParaRPr sz="3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0995" algn="ctr">
                        <a:lnSpc>
                          <a:spcPts val="3600"/>
                        </a:lnSpc>
                      </a:pPr>
                      <a:r>
                        <a:rPr sz="3300" spc="70" dirty="0">
                          <a:solidFill>
                            <a:srgbClr val="93443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3300" spc="-215" dirty="0">
                          <a:solidFill>
                            <a:srgbClr val="9344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3300" spc="-10" dirty="0">
                          <a:solidFill>
                            <a:srgbClr val="8C3D2D"/>
                          </a:solidFill>
                          <a:latin typeface="Arial MT"/>
                          <a:cs typeface="Arial MT"/>
                        </a:rPr>
                        <a:t>Reward</a:t>
                      </a:r>
                      <a:endParaRPr sz="3300">
                        <a:latin typeface="Arial MT"/>
                        <a:cs typeface="Arial MT"/>
                      </a:endParaRPr>
                    </a:p>
                    <a:p>
                      <a:pPr marL="329565" algn="ctr">
                        <a:lnSpc>
                          <a:spcPts val="3879"/>
                        </a:lnSpc>
                      </a:pPr>
                      <a:r>
                        <a:rPr sz="3300" dirty="0">
                          <a:solidFill>
                            <a:srgbClr val="93483A"/>
                          </a:solidFill>
                          <a:latin typeface="Arial MT"/>
                          <a:cs typeface="Arial MT"/>
                        </a:rPr>
                        <a:t>Shaping</a:t>
                      </a:r>
                      <a:r>
                        <a:rPr sz="3300" spc="210" dirty="0">
                          <a:solidFill>
                            <a:srgbClr val="93483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3300" spc="-10" dirty="0">
                          <a:solidFill>
                            <a:srgbClr val="9C4131"/>
                          </a:solidFill>
                          <a:latin typeface="Arial MT"/>
                          <a:cs typeface="Arial MT"/>
                        </a:rPr>
                        <a:t>Dilemma</a:t>
                      </a:r>
                      <a:endParaRPr sz="3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marR="236854" algn="ctr">
                        <a:lnSpc>
                          <a:spcPts val="3165"/>
                        </a:lnSpc>
                        <a:spcBef>
                          <a:spcPts val="650"/>
                        </a:spcBef>
                      </a:pPr>
                      <a:r>
                        <a:rPr sz="2850" spc="-9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85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80" dirty="0">
                          <a:latin typeface="Cambria"/>
                          <a:cs typeface="Cambria"/>
                        </a:rPr>
                        <a:t>60,000</a:t>
                      </a:r>
                      <a:r>
                        <a:rPr lang="en-IN" sz="2850" spc="-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transition</a:t>
                      </a:r>
                      <a:endParaRPr sz="2850" dirty="0">
                        <a:latin typeface="Cambria"/>
                        <a:cs typeface="Cambria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373380" algn="r">
                        <a:lnSpc>
                          <a:spcPts val="3165"/>
                        </a:lnSpc>
                        <a:spcBef>
                          <a:spcPts val="650"/>
                        </a:spcBef>
                      </a:pPr>
                      <a:r>
                        <a:rPr sz="2850" spc="-9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85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learning</a:t>
                      </a:r>
                      <a:r>
                        <a:rPr sz="28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80" dirty="0">
                          <a:latin typeface="Cambria"/>
                          <a:cs typeface="Cambria"/>
                        </a:rPr>
                        <a:t>rate</a:t>
                      </a:r>
                      <a:r>
                        <a:rPr sz="2850" spc="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204" dirty="0">
                          <a:latin typeface="Cambria"/>
                          <a:cs typeface="Cambria"/>
                        </a:rPr>
                        <a:t>was</a:t>
                      </a:r>
                      <a:r>
                        <a:rPr sz="285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50" dirty="0">
                          <a:latin typeface="Cambria"/>
                          <a:cs typeface="Cambria"/>
                        </a:rPr>
                        <a:t>a</a:t>
                      </a:r>
                      <a:endParaRPr sz="2850" dirty="0">
                        <a:latin typeface="Cambria"/>
                        <a:cs typeface="Cambria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3165"/>
                        </a:lnSpc>
                        <a:spcBef>
                          <a:spcPts val="650"/>
                        </a:spcBef>
                      </a:pPr>
                      <a:r>
                        <a:rPr sz="2850" spc="-140" dirty="0">
                          <a:latin typeface="Cambria"/>
                          <a:cs typeface="Cambria"/>
                        </a:rPr>
                        <a:t>Resuming</a:t>
                      </a:r>
                      <a:r>
                        <a:rPr sz="28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training</a:t>
                      </a:r>
                      <a:r>
                        <a:rPr sz="285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20" dirty="0">
                          <a:latin typeface="Cambria"/>
                          <a:cs typeface="Cambria"/>
                        </a:rPr>
                        <a:t>after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3165"/>
                        </a:lnSpc>
                        <a:spcBef>
                          <a:spcPts val="650"/>
                        </a:spcBef>
                      </a:pPr>
                      <a:r>
                        <a:rPr sz="2850" spc="-114" dirty="0">
                          <a:latin typeface="Cambria"/>
                          <a:cs typeface="Cambria"/>
                        </a:rPr>
                        <a:t>Early</a:t>
                      </a:r>
                      <a:r>
                        <a:rPr sz="28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65" dirty="0">
                          <a:latin typeface="Cambria"/>
                          <a:cs typeface="Cambria"/>
                        </a:rPr>
                        <a:t>reward</a:t>
                      </a:r>
                      <a:r>
                        <a:rPr sz="285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functions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marR="252095" algn="ctr">
                        <a:lnSpc>
                          <a:spcPts val="2865"/>
                        </a:lnSpc>
                      </a:pPr>
                      <a:r>
                        <a:rPr sz="2850" spc="-140" dirty="0">
                          <a:latin typeface="Cambria"/>
                          <a:cs typeface="Cambria"/>
                        </a:rPr>
                        <a:t>replay</a:t>
                      </a:r>
                      <a:r>
                        <a:rPr sz="285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buffer</a:t>
                      </a:r>
                      <a:r>
                        <a:rPr sz="285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caused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ts val="2865"/>
                        </a:lnSpc>
                      </a:pPr>
                      <a:r>
                        <a:rPr sz="2850" spc="-130" dirty="0">
                          <a:latin typeface="Cambria"/>
                          <a:cs typeface="Cambria"/>
                        </a:rPr>
                        <a:t>knife's</a:t>
                      </a:r>
                      <a:r>
                        <a:rPr sz="2850" spc="-35" dirty="0">
                          <a:latin typeface="Cambria"/>
                          <a:cs typeface="Cambria"/>
                        </a:rPr>
                        <a:t> edge.</a:t>
                      </a:r>
                      <a:r>
                        <a:rPr sz="28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‘0.00025’</a:t>
                      </a:r>
                      <a:endParaRPr sz="2850" dirty="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2865"/>
                        </a:lnSpc>
                      </a:pPr>
                      <a:r>
                        <a:rPr sz="285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2850" spc="-1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90" dirty="0">
                          <a:latin typeface="Cambria"/>
                          <a:cs typeface="Cambria"/>
                        </a:rPr>
                        <a:t>crash</a:t>
                      </a:r>
                      <a:r>
                        <a:rPr sz="285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14" dirty="0">
                          <a:latin typeface="Cambria"/>
                          <a:cs typeface="Cambria"/>
                        </a:rPr>
                        <a:t>required</a:t>
                      </a:r>
                      <a:r>
                        <a:rPr sz="28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saving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4394">
                        <a:lnSpc>
                          <a:spcPts val="2865"/>
                        </a:lnSpc>
                      </a:pPr>
                      <a:r>
                        <a:rPr sz="2850" spc="-70" dirty="0">
                          <a:latin typeface="Cambria"/>
                          <a:cs typeface="Cambria"/>
                        </a:rPr>
                        <a:t>failed</a:t>
                      </a:r>
                      <a:r>
                        <a:rPr sz="285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30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2850" spc="-1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prevent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R="271145" algn="ctr">
                        <a:lnSpc>
                          <a:spcPts val="2810"/>
                        </a:lnSpc>
                      </a:pPr>
                      <a:r>
                        <a:rPr sz="2700" spc="-35" dirty="0">
                          <a:latin typeface="Cambria"/>
                          <a:cs typeface="Cambria"/>
                        </a:rPr>
                        <a:t>kernel</a:t>
                      </a:r>
                      <a:r>
                        <a:rPr sz="270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crashes.</a:t>
                      </a:r>
                      <a:r>
                        <a:rPr sz="2700" spc="-1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Migrating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6710" algn="r">
                        <a:lnSpc>
                          <a:spcPts val="2810"/>
                        </a:lnSpc>
                      </a:pPr>
                      <a:r>
                        <a:rPr sz="2700" spc="-25" dirty="0">
                          <a:latin typeface="Cambria"/>
                          <a:cs typeface="Cambria"/>
                        </a:rPr>
                        <a:t>was</a:t>
                      </a:r>
                      <a:r>
                        <a:rPr sz="2700" spc="-1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70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stable</a:t>
                      </a:r>
                      <a:r>
                        <a:rPr sz="27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optimum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2810"/>
                        </a:lnSpc>
                      </a:pPr>
                      <a:r>
                        <a:rPr sz="270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2700" spc="-1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25" dirty="0">
                          <a:latin typeface="Cambria"/>
                          <a:cs typeface="Cambria"/>
                        </a:rPr>
                        <a:t>loading </a:t>
                      </a:r>
                      <a:r>
                        <a:rPr sz="2700" spc="-60" dirty="0">
                          <a:latin typeface="Cambria"/>
                          <a:cs typeface="Cambria"/>
                        </a:rPr>
                        <a:t>not</a:t>
                      </a:r>
                      <a:r>
                        <a:rPr sz="2700" spc="-10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20" dirty="0">
                          <a:latin typeface="Cambria"/>
                          <a:cs typeface="Cambria"/>
                        </a:rPr>
                        <a:t>just</a:t>
                      </a:r>
                      <a:endParaRPr sz="2700" dirty="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ts val="2810"/>
                        </a:lnSpc>
                      </a:pPr>
                      <a:r>
                        <a:rPr sz="2700" spc="-20" dirty="0">
                          <a:latin typeface="Cambria"/>
                          <a:cs typeface="Cambria"/>
                        </a:rPr>
                        <a:t>stagnation.</a:t>
                      </a:r>
                      <a:r>
                        <a:rPr sz="2700" dirty="0">
                          <a:latin typeface="Cambria"/>
                          <a:cs typeface="Cambria"/>
                        </a:rPr>
                        <a:t> The</a:t>
                      </a:r>
                      <a:r>
                        <a:rPr sz="2700" spc="-1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custom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R="269240" algn="ctr">
                        <a:lnSpc>
                          <a:spcPts val="2965"/>
                        </a:lnSpc>
                      </a:pPr>
                      <a:r>
                        <a:rPr sz="2700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27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TorchRL's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2965"/>
                        </a:lnSpc>
                      </a:pPr>
                      <a:r>
                        <a:rPr sz="2700" spc="-10" dirty="0">
                          <a:latin typeface="Cambria"/>
                          <a:cs typeface="Cambria"/>
                        </a:rPr>
                        <a:t>between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65"/>
                        </a:lnSpc>
                      </a:pPr>
                      <a:r>
                        <a:rPr sz="2700" spc="-20" dirty="0">
                          <a:latin typeface="Cambria"/>
                          <a:cs typeface="Cambria"/>
                        </a:rPr>
                        <a:t>model</a:t>
                      </a:r>
                      <a:r>
                        <a:rPr sz="2700" spc="-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25" dirty="0">
                          <a:latin typeface="Cambria"/>
                          <a:cs typeface="Cambria"/>
                        </a:rPr>
                        <a:t>weights,</a:t>
                      </a:r>
                      <a:r>
                        <a:rPr sz="27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dirty="0">
                          <a:latin typeface="Cambria"/>
                          <a:cs typeface="Cambria"/>
                        </a:rPr>
                        <a:t>but</a:t>
                      </a:r>
                      <a:r>
                        <a:rPr sz="2700" spc="-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20" dirty="0">
                          <a:latin typeface="Cambria"/>
                          <a:cs typeface="Cambria"/>
                        </a:rPr>
                        <a:t>also</a:t>
                      </a:r>
                      <a:endParaRPr sz="2700" dirty="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2580" algn="ctr">
                        <a:lnSpc>
                          <a:spcPts val="2965"/>
                        </a:lnSpc>
                      </a:pPr>
                      <a:r>
                        <a:rPr sz="2700" dirty="0">
                          <a:latin typeface="Cambria"/>
                          <a:cs typeface="Cambria"/>
                        </a:rPr>
                        <a:t>‘Stagnation</a:t>
                      </a:r>
                      <a:r>
                        <a:rPr sz="2700" spc="1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700" spc="-10" dirty="0">
                          <a:latin typeface="Cambria"/>
                          <a:cs typeface="Cambria"/>
                        </a:rPr>
                        <a:t>Penalty’</a:t>
                      </a:r>
                      <a:endParaRPr sz="27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 marL="138430" marR="408305" indent="148590">
                        <a:lnSpc>
                          <a:spcPts val="2900"/>
                        </a:lnSpc>
                        <a:spcBef>
                          <a:spcPts val="25"/>
                        </a:spcBef>
                      </a:pPr>
                      <a:r>
                        <a:rPr sz="2850" spc="-90" dirty="0">
                          <a:latin typeface="Cambria"/>
                          <a:cs typeface="Cambria"/>
                        </a:rPr>
                        <a:t>LazyMemmapStorage' </a:t>
                      </a:r>
                      <a:r>
                        <a:rPr sz="2850" spc="-204" dirty="0">
                          <a:latin typeface="Cambria"/>
                          <a:cs typeface="Cambria"/>
                        </a:rPr>
                        <a:t>was</a:t>
                      </a:r>
                      <a:r>
                        <a:rPr sz="285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65" dirty="0">
                          <a:latin typeface="Cambria"/>
                          <a:cs typeface="Cambria"/>
                        </a:rPr>
                        <a:t>critical</a:t>
                      </a:r>
                      <a:r>
                        <a:rPr sz="2850" spc="-9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35" dirty="0">
                          <a:latin typeface="Cambria"/>
                          <a:cs typeface="Cambria"/>
                        </a:rPr>
                        <a:t>for</a:t>
                      </a:r>
                      <a:r>
                        <a:rPr sz="2850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5" dirty="0">
                          <a:latin typeface="Cambria"/>
                          <a:cs typeface="Cambria"/>
                        </a:rPr>
                        <a:t>stability.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73380" marR="405765" algn="ctr">
                        <a:lnSpc>
                          <a:spcPts val="2900"/>
                        </a:lnSpc>
                      </a:pPr>
                      <a:r>
                        <a:rPr sz="2850" spc="-95" dirty="0">
                          <a:latin typeface="Cambria"/>
                          <a:cs typeface="Cambria"/>
                        </a:rPr>
                        <a:t>catastrophic</a:t>
                      </a:r>
                      <a:r>
                        <a:rPr sz="2850" spc="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90" dirty="0">
                          <a:latin typeface="Cambria"/>
                          <a:cs typeface="Cambria"/>
                        </a:rPr>
                        <a:t>forgetting </a:t>
                      </a:r>
                      <a:r>
                        <a:rPr sz="2850" spc="-8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2850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20" dirty="0">
                          <a:latin typeface="Cambria"/>
                          <a:cs typeface="Cambria"/>
                        </a:rPr>
                        <a:t>impractically</a:t>
                      </a:r>
                      <a:r>
                        <a:rPr sz="2850" spc="8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20" dirty="0">
                          <a:latin typeface="Cambria"/>
                          <a:cs typeface="Cambria"/>
                        </a:rPr>
                        <a:t>slow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learning.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4035" marR="547370" indent="-33655" algn="ctr">
                        <a:lnSpc>
                          <a:spcPts val="2900"/>
                        </a:lnSpc>
                      </a:pPr>
                      <a:r>
                        <a:rPr sz="2850" spc="-7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850" spc="-9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70" dirty="0">
                          <a:latin typeface="Cambria"/>
                          <a:cs typeface="Cambria"/>
                        </a:rPr>
                        <a:t>current</a:t>
                      </a:r>
                      <a:r>
                        <a:rPr sz="285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‘epsilon’ </a:t>
                      </a:r>
                      <a:r>
                        <a:rPr sz="2850" spc="-114" dirty="0">
                          <a:latin typeface="Cambria"/>
                          <a:cs typeface="Cambria"/>
                        </a:rPr>
                        <a:t>value</a:t>
                      </a:r>
                      <a:r>
                        <a:rPr sz="285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50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2850" spc="-1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25" dirty="0">
                          <a:latin typeface="Cambria"/>
                          <a:cs typeface="Cambria"/>
                        </a:rPr>
                        <a:t>maintain</a:t>
                      </a:r>
                      <a:r>
                        <a:rPr sz="285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40" dirty="0">
                          <a:latin typeface="Cambria"/>
                          <a:cs typeface="Cambria"/>
                        </a:rPr>
                        <a:t>the 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decay</a:t>
                      </a:r>
                      <a:r>
                        <a:rPr sz="285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schedule.</a:t>
                      </a:r>
                      <a:endParaRPr sz="285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5459" marR="176530" indent="20320" algn="ctr">
                        <a:lnSpc>
                          <a:spcPts val="2900"/>
                        </a:lnSpc>
                      </a:pPr>
                      <a:r>
                        <a:rPr sz="2850" spc="-180" dirty="0">
                          <a:latin typeface="Cambria"/>
                          <a:cs typeface="Cambria"/>
                        </a:rPr>
                        <a:t>was</a:t>
                      </a:r>
                      <a:r>
                        <a:rPr sz="285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4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25" dirty="0">
                          <a:latin typeface="Cambria"/>
                          <a:cs typeface="Cambria"/>
                        </a:rPr>
                        <a:t>key </a:t>
                      </a:r>
                      <a:r>
                        <a:rPr sz="2850" spc="-125" dirty="0">
                          <a:latin typeface="Cambria"/>
                          <a:cs typeface="Cambria"/>
                        </a:rPr>
                        <a:t>breakthrough</a:t>
                      </a:r>
                      <a:r>
                        <a:rPr sz="28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" dirty="0">
                          <a:latin typeface="Cambria"/>
                          <a:cs typeface="Cambria"/>
                        </a:rPr>
                        <a:t>after </a:t>
                      </a:r>
                      <a:r>
                        <a:rPr sz="2850" spc="-150" dirty="0">
                          <a:latin typeface="Cambria"/>
                          <a:cs typeface="Cambria"/>
                        </a:rPr>
                        <a:t>many</a:t>
                      </a:r>
                      <a:r>
                        <a:rPr sz="28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100" dirty="0">
                          <a:latin typeface="Cambria"/>
                          <a:cs typeface="Cambria"/>
                        </a:rPr>
                        <a:t>failed</a:t>
                      </a:r>
                      <a:r>
                        <a:rPr sz="285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50" spc="-90" dirty="0">
                          <a:latin typeface="Cambria"/>
                          <a:cs typeface="Cambria"/>
                        </a:rPr>
                        <a:t>attempts.</a:t>
                      </a:r>
                      <a:endParaRPr sz="2850" dirty="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654FD7C-B05A-D4B9-B60E-CCC381C31E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5842000"/>
            <a:ext cx="1803400" cy="176530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AAF4BC7C-1BAC-2EC0-FF1D-AF046D0478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5854700"/>
            <a:ext cx="1498600" cy="175260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1118DB91-CB73-A094-7517-52C41BE950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349500"/>
            <a:ext cx="1689100" cy="161290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1B57655-3882-B6D1-5934-09DAA38061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94800" y="2349500"/>
            <a:ext cx="1841500" cy="17653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97A2BC4-8AE5-F51F-1FF4-37D56953B640}"/>
              </a:ext>
            </a:extLst>
          </p:cNvPr>
          <p:cNvSpPr txBox="1">
            <a:spLocks/>
          </p:cNvSpPr>
          <p:nvPr/>
        </p:nvSpPr>
        <p:spPr>
          <a:xfrm>
            <a:off x="899517" y="679449"/>
            <a:ext cx="1272222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5000" b="1" spc="50">
                <a:solidFill>
                  <a:srgbClr val="000000"/>
                </a:solidFill>
              </a:rPr>
              <a:t>The</a:t>
            </a:r>
            <a:r>
              <a:rPr lang="en-US" sz="5000" b="1" spc="-210">
                <a:solidFill>
                  <a:srgbClr val="000000"/>
                </a:solidFill>
              </a:rPr>
              <a:t> </a:t>
            </a:r>
            <a:r>
              <a:rPr lang="en-US" sz="5000" b="1" spc="70">
                <a:solidFill>
                  <a:srgbClr val="000000"/>
                </a:solidFill>
              </a:rPr>
              <a:t>Next</a:t>
            </a:r>
            <a:r>
              <a:rPr lang="en-US" sz="5000" b="1" spc="-20">
                <a:solidFill>
                  <a:srgbClr val="000000"/>
                </a:solidFill>
              </a:rPr>
              <a:t> </a:t>
            </a:r>
            <a:r>
              <a:rPr lang="en-US" sz="5000" b="1">
                <a:solidFill>
                  <a:srgbClr val="000000"/>
                </a:solidFill>
              </a:rPr>
              <a:t>Level:</a:t>
            </a:r>
            <a:r>
              <a:rPr lang="en-US" sz="5000" b="1" spc="-70">
                <a:solidFill>
                  <a:srgbClr val="000000"/>
                </a:solidFill>
              </a:rPr>
              <a:t> </a:t>
            </a:r>
            <a:r>
              <a:rPr lang="en-US" sz="5000" b="1">
                <a:solidFill>
                  <a:srgbClr val="000000"/>
                </a:solidFill>
              </a:rPr>
              <a:t>A</a:t>
            </a:r>
            <a:r>
              <a:rPr lang="en-US" sz="5000" b="1" spc="-195">
                <a:solidFill>
                  <a:srgbClr val="000000"/>
                </a:solidFill>
              </a:rPr>
              <a:t> </a:t>
            </a:r>
            <a:r>
              <a:rPr lang="en-US" sz="5000" b="1">
                <a:solidFill>
                  <a:srgbClr val="000000"/>
                </a:solidFill>
              </a:rPr>
              <a:t>Roadmap</a:t>
            </a:r>
            <a:r>
              <a:rPr lang="en-US" sz="5000" b="1" spc="15">
                <a:solidFill>
                  <a:srgbClr val="000000"/>
                </a:solidFill>
              </a:rPr>
              <a:t> </a:t>
            </a:r>
            <a:r>
              <a:rPr lang="en-US" sz="5000" b="1" spc="170">
                <a:solidFill>
                  <a:srgbClr val="000000"/>
                </a:solidFill>
              </a:rPr>
              <a:t>for</a:t>
            </a:r>
            <a:r>
              <a:rPr lang="en-US" sz="5000" b="1" spc="-180">
                <a:solidFill>
                  <a:srgbClr val="000000"/>
                </a:solidFill>
              </a:rPr>
              <a:t> </a:t>
            </a:r>
            <a:r>
              <a:rPr lang="en-US" sz="5000" b="1" spc="65">
                <a:solidFill>
                  <a:srgbClr val="000000"/>
                </a:solidFill>
              </a:rPr>
              <a:t>Future</a:t>
            </a:r>
            <a:r>
              <a:rPr lang="en-US" sz="5000" b="1" spc="-90">
                <a:solidFill>
                  <a:srgbClr val="000000"/>
                </a:solidFill>
              </a:rPr>
              <a:t> </a:t>
            </a:r>
            <a:r>
              <a:rPr lang="en-US" sz="5000" b="1" spc="65">
                <a:solidFill>
                  <a:srgbClr val="000000"/>
                </a:solidFill>
              </a:rPr>
              <a:t>Work</a:t>
            </a:r>
            <a:endParaRPr lang="en-US" sz="5000" b="1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7ED7E33-89CE-2B11-73D2-A8A6BB29DBD0}"/>
              </a:ext>
            </a:extLst>
          </p:cNvPr>
          <p:cNvSpPr txBox="1"/>
          <p:nvPr/>
        </p:nvSpPr>
        <p:spPr>
          <a:xfrm>
            <a:off x="3124762" y="2106648"/>
            <a:ext cx="5185657" cy="200766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1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More</a:t>
            </a:r>
            <a:r>
              <a:rPr sz="3100" b="1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1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Advanced</a:t>
            </a:r>
            <a:r>
              <a:rPr sz="3100" b="1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10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Algorithms</a:t>
            </a:r>
            <a:endParaRPr sz="310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7145" marR="213995" indent="-1905">
              <a:lnSpc>
                <a:spcPct val="106300"/>
              </a:lnSpc>
              <a:spcBef>
                <a:spcPts val="885"/>
              </a:spcBef>
            </a:pP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Explore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0" dirty="0">
                <a:solidFill>
                  <a:srgbClr val="B549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PPO</a:t>
            </a:r>
            <a:r>
              <a:rPr sz="2600" spc="15" dirty="0">
                <a:solidFill>
                  <a:srgbClr val="B549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600" spc="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more</a:t>
            </a:r>
            <a:r>
              <a:rPr sz="260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stable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policy</a:t>
            </a:r>
            <a:r>
              <a:rPr sz="2600" spc="1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updates</a:t>
            </a:r>
            <a:r>
              <a:rPr sz="2600" spc="1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600" spc="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solidFill>
                  <a:srgbClr val="D14B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A3C</a:t>
            </a:r>
            <a:r>
              <a:rPr sz="2600" spc="165" dirty="0">
                <a:solidFill>
                  <a:srgbClr val="D14B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use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parallel</a:t>
            </a:r>
            <a:r>
              <a:rPr sz="2600" spc="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agents</a:t>
            </a:r>
            <a:r>
              <a:rPr sz="2600" spc="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faster exploration.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B8E3512-4C41-3D45-0B54-6E799B361D01}"/>
              </a:ext>
            </a:extLst>
          </p:cNvPr>
          <p:cNvSpPr txBox="1"/>
          <p:nvPr/>
        </p:nvSpPr>
        <p:spPr>
          <a:xfrm>
            <a:off x="3092942" y="5599279"/>
            <a:ext cx="5039360" cy="289433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410"/>
              </a:spcBef>
            </a:pPr>
            <a:r>
              <a:rPr sz="31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Smarter</a:t>
            </a:r>
            <a:r>
              <a:rPr sz="3100" b="1" spc="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10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Training</a:t>
            </a:r>
            <a:r>
              <a:rPr sz="3100" b="1" spc="-2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10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Regimen</a:t>
            </a:r>
            <a:endParaRPr sz="310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7145" marR="5080" indent="-5080">
              <a:lnSpc>
                <a:spcPct val="105600"/>
              </a:lnSpc>
              <a:spcBef>
                <a:spcPts val="955"/>
              </a:spcBef>
              <a:tabLst>
                <a:tab pos="3499485" algn="l"/>
              </a:tabLst>
            </a:pP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Implement</a:t>
            </a:r>
            <a:r>
              <a:rPr sz="2600" spc="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55" dirty="0">
                <a:solidFill>
                  <a:srgbClr val="D6443D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Multi-Level </a:t>
            </a:r>
            <a:r>
              <a:rPr sz="2550" spc="95" dirty="0">
                <a:solidFill>
                  <a:srgbClr val="BF595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Curriculum</a:t>
            </a:r>
            <a:r>
              <a:rPr sz="2550" spc="135" dirty="0">
                <a:solidFill>
                  <a:srgbClr val="BF595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Learning,</a:t>
            </a:r>
            <a:r>
              <a:rPr sz="2550" spc="2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training</a:t>
            </a:r>
            <a:r>
              <a:rPr sz="2550" spc="3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600" spc="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on</a:t>
            </a:r>
            <a:r>
              <a:rPr sz="26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progressively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	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harder, </a:t>
            </a:r>
            <a:r>
              <a:rPr sz="275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custom</a:t>
            </a:r>
            <a:r>
              <a:rPr lang="en-IN" sz="275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designed</a:t>
            </a:r>
            <a:r>
              <a:rPr sz="2750" spc="-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levels</a:t>
            </a:r>
            <a:r>
              <a:rPr sz="275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5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build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general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intelligence.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EF37E71-C866-3DFF-BE69-08DBD65383BB}"/>
              </a:ext>
            </a:extLst>
          </p:cNvPr>
          <p:cNvSpPr txBox="1"/>
          <p:nvPr/>
        </p:nvSpPr>
        <p:spPr>
          <a:xfrm>
            <a:off x="11488767" y="2118189"/>
            <a:ext cx="5402233" cy="242034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305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Smarter</a:t>
            </a:r>
            <a:r>
              <a:rPr sz="3050" b="1" spc="25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05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3050" b="1" spc="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050" b="1" spc="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Architecture</a:t>
            </a:r>
            <a:endParaRPr sz="305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24130" marR="5080">
              <a:lnSpc>
                <a:spcPct val="106300"/>
              </a:lnSpc>
              <a:spcBef>
                <a:spcPts val="895"/>
              </a:spcBef>
              <a:tabLst>
                <a:tab pos="3604895" algn="l"/>
              </a:tabLst>
            </a:pP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Integrate</a:t>
            </a:r>
            <a:r>
              <a:rPr sz="2600" spc="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</a:t>
            </a:r>
            <a:r>
              <a:rPr sz="26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solidFill>
                  <a:srgbClr val="C64B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LSTM</a:t>
            </a:r>
            <a:r>
              <a:rPr sz="2600" spc="10" dirty="0">
                <a:solidFill>
                  <a:srgbClr val="C64B4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layer</a:t>
            </a:r>
            <a:r>
              <a:rPr sz="2600" spc="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6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give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600" spc="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600" spc="20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true</a:t>
            </a:r>
            <a:r>
              <a:rPr sz="2600" spc="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temporal</a:t>
            </a:r>
            <a:r>
              <a:rPr sz="2600" spc="229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memory,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allowing</a:t>
            </a:r>
            <a:r>
              <a:rPr sz="2600" spc="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it</a:t>
            </a:r>
            <a:r>
              <a:rPr sz="2600" spc="1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60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remember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	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events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6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solve</a:t>
            </a:r>
            <a:r>
              <a:rPr sz="26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puzzles.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B65AFC6-CE8C-CCAC-67B5-EB8A388F628A}"/>
              </a:ext>
            </a:extLst>
          </p:cNvPr>
          <p:cNvSpPr txBox="1"/>
          <p:nvPr/>
        </p:nvSpPr>
        <p:spPr>
          <a:xfrm>
            <a:off x="11478607" y="5619846"/>
            <a:ext cx="4815840" cy="288417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305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Smarter</a:t>
            </a:r>
            <a:r>
              <a:rPr sz="3050" b="1" spc="1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05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Exploration</a:t>
            </a:r>
            <a:endParaRPr sz="305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24130" marR="5080" indent="4445">
              <a:lnSpc>
                <a:spcPct val="107100"/>
              </a:lnSpc>
              <a:spcBef>
                <a:spcPts val="915"/>
              </a:spcBef>
            </a:pP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Use</a:t>
            </a:r>
            <a:r>
              <a:rPr sz="2600" spc="-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75" dirty="0">
                <a:solidFill>
                  <a:srgbClr val="B14F4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Intrinsic</a:t>
            </a:r>
            <a:r>
              <a:rPr sz="2600" spc="114" dirty="0">
                <a:solidFill>
                  <a:srgbClr val="B14F4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65" dirty="0">
                <a:solidFill>
                  <a:srgbClr val="BC4644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Curiosity</a:t>
            </a:r>
            <a:r>
              <a:rPr sz="2600" dirty="0">
                <a:solidFill>
                  <a:srgbClr val="BC4644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45" dirty="0">
                <a:solidFill>
                  <a:srgbClr val="D83D3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Modules </a:t>
            </a:r>
            <a:r>
              <a:rPr sz="2550" spc="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550" spc="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</a:t>
            </a:r>
            <a:r>
              <a:rPr sz="2550" spc="1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50" spc="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550" spc="2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discovering</a:t>
            </a:r>
            <a:r>
              <a:rPr sz="2600" spc="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novel</a:t>
            </a:r>
            <a:r>
              <a:rPr sz="2600" spc="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states,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encouraging</a:t>
            </a:r>
            <a:r>
              <a:rPr sz="2600" spc="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natural</a:t>
            </a:r>
            <a:r>
              <a:rPr sz="260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exploration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beyond</a:t>
            </a:r>
            <a:r>
              <a:rPr sz="2600" spc="3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hand</a:t>
            </a:r>
            <a:r>
              <a:rPr lang="en-IN"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crafted</a:t>
            </a:r>
            <a:r>
              <a:rPr sz="2600" spc="409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rewards</a:t>
            </a:r>
            <a:r>
              <a:rPr sz="2600" spc="-10" dirty="0">
                <a:latin typeface="Arial MT"/>
                <a:cs typeface="Arial MT"/>
              </a:rPr>
              <a:t>.</a:t>
            </a:r>
            <a:endParaRPr sz="2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9733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07D7EDC-7420-7C87-E5F7-E03274DA8C47}"/>
              </a:ext>
            </a:extLst>
          </p:cNvPr>
          <p:cNvSpPr txBox="1"/>
          <p:nvPr/>
        </p:nvSpPr>
        <p:spPr>
          <a:xfrm>
            <a:off x="0" y="434682"/>
            <a:ext cx="17475200" cy="952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IN" sz="6100" b="1" spc="-114" dirty="0">
                <a:solidFill>
                  <a:srgbClr val="131313"/>
                </a:solidFill>
              </a:rPr>
              <a:t>From</a:t>
            </a:r>
            <a:r>
              <a:rPr lang="en-IN" sz="6100" b="1" spc="-395" dirty="0">
                <a:solidFill>
                  <a:srgbClr val="131313"/>
                </a:solidFill>
              </a:rPr>
              <a:t> </a:t>
            </a:r>
            <a:r>
              <a:rPr lang="en-IN" sz="6100" b="1" dirty="0">
                <a:solidFill>
                  <a:srgbClr val="111111"/>
                </a:solidFill>
              </a:rPr>
              <a:t>Pixels</a:t>
            </a:r>
            <a:r>
              <a:rPr lang="en-IN" sz="6100" b="1" spc="-200" dirty="0">
                <a:solidFill>
                  <a:srgbClr val="111111"/>
                </a:solidFill>
              </a:rPr>
              <a:t> </a:t>
            </a:r>
            <a:r>
              <a:rPr lang="en-IN" sz="6100" b="1" spc="175" dirty="0"/>
              <a:t>to</a:t>
            </a:r>
            <a:r>
              <a:rPr lang="en-IN" sz="6100" b="1" spc="-515" dirty="0"/>
              <a:t> </a:t>
            </a:r>
            <a:r>
              <a:rPr lang="en-IN" sz="6100" b="1" spc="-10" dirty="0">
                <a:solidFill>
                  <a:srgbClr val="161616"/>
                </a:solidFill>
              </a:rPr>
              <a:t>Policy:</a:t>
            </a:r>
            <a:r>
              <a:rPr lang="en-IN" sz="6100" b="1" dirty="0">
                <a:solidFill>
                  <a:srgbClr val="111111"/>
                </a:solidFill>
                <a:latin typeface="Arial MT"/>
                <a:cs typeface="Arial MT"/>
              </a:rPr>
              <a:t>A </a:t>
            </a:r>
            <a:r>
              <a:rPr sz="6100" b="1" dirty="0">
                <a:solidFill>
                  <a:srgbClr val="111111"/>
                </a:solidFill>
                <a:latin typeface="Arial MT"/>
                <a:cs typeface="Arial MT"/>
              </a:rPr>
              <a:t>Demonstration</a:t>
            </a:r>
            <a:r>
              <a:rPr sz="6100" b="1" spc="155" dirty="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sz="6100" b="1" dirty="0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sz="6100" b="1" spc="-14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lang="en-IN" sz="6100" b="1" spc="-145" dirty="0">
                <a:solidFill>
                  <a:srgbClr val="181818"/>
                </a:solidFill>
                <a:latin typeface="Arial MT"/>
                <a:cs typeface="Arial MT"/>
              </a:rPr>
              <a:t>D</a:t>
            </a:r>
            <a:r>
              <a:rPr sz="6100" b="1" spc="-480" dirty="0">
                <a:solidFill>
                  <a:srgbClr val="131313"/>
                </a:solidFill>
                <a:latin typeface="Arial MT"/>
                <a:cs typeface="Arial MT"/>
              </a:rPr>
              <a:t>DRL</a:t>
            </a:r>
            <a:endParaRPr sz="6100" b="1" dirty="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707754-7FFF-01BF-2273-27E5F4FCE0AE}"/>
              </a:ext>
            </a:extLst>
          </p:cNvPr>
          <p:cNvSpPr txBox="1">
            <a:spLocks/>
          </p:cNvSpPr>
          <p:nvPr/>
        </p:nvSpPr>
        <p:spPr>
          <a:xfrm>
            <a:off x="211266" y="1657981"/>
            <a:ext cx="7736205" cy="4437112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80"/>
              </a:spcBef>
            </a:pPr>
            <a:r>
              <a:rPr lang="en-US" sz="3200" b="1" spc="-40" dirty="0">
                <a:solidFill>
                  <a:srgbClr val="0C0C0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  <a:r>
              <a:rPr lang="en-US" sz="3200" b="1" spc="-30" dirty="0">
                <a:solidFill>
                  <a:srgbClr val="0C0C0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0F0F0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3200" b="1" spc="-100" dirty="0">
                <a:solidFill>
                  <a:srgbClr val="0F0F0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spc="-10" dirty="0">
                <a:latin typeface="Cambria" panose="02040503050406030204" pitchFamily="18" charset="0"/>
                <a:ea typeface="Cambria" panose="02040503050406030204" pitchFamily="18" charset="0"/>
              </a:rPr>
              <a:t>Achievement</a:t>
            </a:r>
          </a:p>
          <a:p>
            <a:pPr marL="19685" marR="5080" indent="8255">
              <a:lnSpc>
                <a:spcPts val="2800"/>
              </a:lnSpc>
              <a:spcBef>
                <a:spcPts val="820"/>
              </a:spcBef>
            </a:pPr>
            <a:r>
              <a:rPr lang="en-US" sz="2550" spc="-254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60" dirty="0">
                <a:latin typeface="Cambria" panose="02040503050406030204" pitchFamily="18" charset="0"/>
                <a:ea typeface="Cambria" panose="02040503050406030204" pitchFamily="18" charset="0"/>
              </a:rPr>
              <a:t>successfully</a:t>
            </a:r>
            <a:r>
              <a:rPr lang="en-US" sz="2550" spc="-9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trained</a:t>
            </a:r>
            <a:r>
              <a:rPr lang="en-US" sz="2550" spc="-1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6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550" spc="-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235" dirty="0">
                <a:latin typeface="Cambria" panose="02040503050406030204" pitchFamily="18" charset="0"/>
                <a:ea typeface="Cambria" panose="02040503050406030204" pitchFamily="18" charset="0"/>
              </a:rPr>
              <a:t>DDQN</a:t>
            </a:r>
            <a:r>
              <a:rPr lang="en-US" sz="2550" spc="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40" dirty="0">
                <a:latin typeface="Cambria" panose="02040503050406030204" pitchFamily="18" charset="0"/>
                <a:ea typeface="Cambria" panose="02040503050406030204" pitchFamily="18" charset="0"/>
              </a:rPr>
              <a:t>agent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 to</a:t>
            </a:r>
            <a:r>
              <a:rPr lang="en-US" sz="2550" spc="-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50" dirty="0">
                <a:latin typeface="Cambria" panose="02040503050406030204" pitchFamily="18" charset="0"/>
                <a:ea typeface="Cambria" panose="02040503050406030204" pitchFamily="18" charset="0"/>
              </a:rPr>
              <a:t>play</a:t>
            </a:r>
            <a:r>
              <a:rPr lang="en-US" sz="2550" spc="-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Super </a:t>
            </a:r>
            <a:r>
              <a:rPr lang="en-US" sz="2550" spc="-50" dirty="0">
                <a:latin typeface="Cambria" panose="02040503050406030204" pitchFamily="18" charset="0"/>
                <a:ea typeface="Cambria" panose="02040503050406030204" pitchFamily="18" charset="0"/>
              </a:rPr>
              <a:t>Mario</a:t>
            </a:r>
            <a:r>
              <a:rPr lang="en-US" sz="2550" spc="-1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95" dirty="0">
                <a:latin typeface="Cambria" panose="02040503050406030204" pitchFamily="18" charset="0"/>
                <a:ea typeface="Cambria" panose="02040503050406030204" pitchFamily="18" charset="0"/>
              </a:rPr>
              <a:t>Bros.</a:t>
            </a:r>
            <a:r>
              <a:rPr lang="en-US" sz="2550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45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US" sz="2550" spc="-1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raw</a:t>
            </a:r>
            <a:r>
              <a:rPr lang="en-US" sz="2550" spc="-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80" dirty="0">
                <a:latin typeface="Cambria" panose="02040503050406030204" pitchFamily="18" charset="0"/>
                <a:ea typeface="Cambria" panose="02040503050406030204" pitchFamily="18" charset="0"/>
              </a:rPr>
              <a:t>visual</a:t>
            </a:r>
            <a:r>
              <a:rPr lang="en-US" sz="2550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40" dirty="0">
                <a:latin typeface="Cambria" panose="02040503050406030204" pitchFamily="18" charset="0"/>
                <a:ea typeface="Cambria" panose="02040503050406030204" pitchFamily="18" charset="0"/>
              </a:rPr>
              <a:t>data,</a:t>
            </a:r>
            <a:r>
              <a:rPr lang="en-US" sz="2550" spc="-10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75" dirty="0">
                <a:latin typeface="Cambria" panose="02040503050406030204" pitchFamily="18" charset="0"/>
                <a:ea typeface="Cambria" panose="02040503050406030204" pitchFamily="18" charset="0"/>
              </a:rPr>
              <a:t>overcoming</a:t>
            </a:r>
            <a:r>
              <a:rPr lang="en-US" sz="2550" spc="2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2550" spc="-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critical </a:t>
            </a:r>
            <a:r>
              <a:rPr lang="en-US" sz="2550" spc="-50" dirty="0">
                <a:latin typeface="Cambria" panose="02040503050406030204" pitchFamily="18" charset="0"/>
                <a:ea typeface="Cambria" panose="02040503050406030204" pitchFamily="18" charset="0"/>
              </a:rPr>
              <a:t>challenge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2550" spc="-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95" dirty="0">
                <a:latin typeface="Cambria" panose="02040503050406030204" pitchFamily="18" charset="0"/>
                <a:ea typeface="Cambria" panose="02040503050406030204" pitchFamily="18" charset="0"/>
              </a:rPr>
              <a:t>sparse</a:t>
            </a:r>
            <a:r>
              <a:rPr lang="en-US" sz="2550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45" dirty="0">
                <a:latin typeface="Cambria" panose="02040503050406030204" pitchFamily="18" charset="0"/>
                <a:ea typeface="Cambria" panose="02040503050406030204" pitchFamily="18" charset="0"/>
              </a:rPr>
              <a:t>rewards </a:t>
            </a:r>
            <a:r>
              <a:rPr lang="en-US" sz="2550" spc="-30" dirty="0">
                <a:latin typeface="Cambria" panose="02040503050406030204" pitchFamily="18" charset="0"/>
                <a:ea typeface="Cambria" panose="02040503050406030204" pitchFamily="18" charset="0"/>
              </a:rPr>
              <a:t>through</a:t>
            </a:r>
            <a:r>
              <a:rPr lang="en-US" sz="2550" spc="-1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targeted</a:t>
            </a:r>
            <a:endParaRPr lang="en-US" sz="25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3495">
              <a:lnSpc>
                <a:spcPts val="2750"/>
              </a:lnSpc>
            </a:pPr>
            <a:r>
              <a:rPr lang="en-US" sz="2550" spc="-55" dirty="0">
                <a:latin typeface="Cambria" panose="02040503050406030204" pitchFamily="18" charset="0"/>
                <a:ea typeface="Cambria" panose="02040503050406030204" pitchFamily="18" charset="0"/>
              </a:rPr>
              <a:t>reward</a:t>
            </a:r>
            <a:r>
              <a:rPr lang="en-US" sz="2550" spc="-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engineering.</a:t>
            </a:r>
            <a:endParaRPr lang="en-US" sz="25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335">
              <a:spcBef>
                <a:spcPts val="1790"/>
              </a:spcBef>
            </a:pPr>
            <a:r>
              <a:rPr lang="en-US" sz="3400" spc="-55" dirty="0">
                <a:latin typeface="Cambria" panose="02040503050406030204" pitchFamily="18" charset="0"/>
                <a:ea typeface="Cambria" panose="02040503050406030204" pitchFamily="18" charset="0"/>
              </a:rPr>
              <a:t>Key</a:t>
            </a:r>
            <a:r>
              <a:rPr lang="en-US" sz="3400" spc="-18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400" dirty="0">
                <a:latin typeface="Cambria" panose="02040503050406030204" pitchFamily="18" charset="0"/>
                <a:ea typeface="Cambria" panose="02040503050406030204" pitchFamily="18" charset="0"/>
              </a:rPr>
              <a:t>Technical</a:t>
            </a:r>
            <a:r>
              <a:rPr lang="en-US" sz="3400" spc="-14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400" spc="-10" dirty="0">
                <a:latin typeface="Cambria" panose="02040503050406030204" pitchFamily="18" charset="0"/>
                <a:ea typeface="Cambria" panose="02040503050406030204" pitchFamily="18" charset="0"/>
              </a:rPr>
              <a:t>Takeaways</a:t>
            </a:r>
            <a:endParaRPr lang="en-US" sz="3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80695" marR="199390" indent="-445770">
              <a:lnSpc>
                <a:spcPts val="2800"/>
              </a:lnSpc>
              <a:spcBef>
                <a:spcPts val="880"/>
              </a:spcBef>
              <a:tabLst>
                <a:tab pos="476884" algn="l"/>
              </a:tabLst>
            </a:pPr>
            <a:r>
              <a:rPr lang="en-US" sz="2500" spc="-25" dirty="0">
                <a:solidFill>
                  <a:srgbClr val="A5342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sz="2500" dirty="0">
                <a:solidFill>
                  <a:srgbClr val="A5342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500" b="1" dirty="0">
                <a:solidFill>
                  <a:srgbClr val="A82D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Reward</a:t>
            </a:r>
            <a:r>
              <a:rPr lang="en-US" sz="2500" b="1" spc="-90" dirty="0">
                <a:solidFill>
                  <a:srgbClr val="A82D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dirty="0">
                <a:solidFill>
                  <a:srgbClr val="B5312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Engineering</a:t>
            </a:r>
            <a:r>
              <a:rPr lang="en-US" sz="2500" b="1" spc="-95" dirty="0">
                <a:solidFill>
                  <a:srgbClr val="B5312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dirty="0">
                <a:solidFill>
                  <a:srgbClr val="9E312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lang="en-US" sz="2500" b="1" spc="-15" dirty="0">
                <a:solidFill>
                  <a:srgbClr val="9E312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Paramount:</a:t>
            </a:r>
            <a:r>
              <a:rPr lang="en-US" sz="2500" b="1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spc="-25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2500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spc="-10" dirty="0">
                <a:latin typeface="Cambria" panose="02040503050406030204" pitchFamily="18" charset="0"/>
                <a:ea typeface="Cambria" panose="02040503050406030204" pitchFamily="18" charset="0"/>
              </a:rPr>
              <a:t>network </a:t>
            </a:r>
            <a:r>
              <a:rPr lang="en-US" sz="2550" spc="-30" dirty="0">
                <a:latin typeface="Cambria" panose="02040503050406030204" pitchFamily="18" charset="0"/>
                <a:ea typeface="Cambria" panose="02040503050406030204" pitchFamily="18" charset="0"/>
              </a:rPr>
              <a:t>architecture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35" dirty="0">
                <a:latin typeface="Cambria" panose="02040503050406030204" pitchFamily="18" charset="0"/>
                <a:ea typeface="Cambria" panose="02040503050406030204" pitchFamily="18" charset="0"/>
              </a:rPr>
              <a:t>provides</a:t>
            </a:r>
            <a:r>
              <a:rPr lang="en-US" sz="2550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2550" spc="-1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capacity</a:t>
            </a:r>
            <a:r>
              <a:rPr lang="en-US" sz="255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en-US" sz="2550" spc="-1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35" dirty="0">
                <a:latin typeface="Cambria" panose="02040503050406030204" pitchFamily="18" charset="0"/>
                <a:ea typeface="Cambria" panose="02040503050406030204" pitchFamily="18" charset="0"/>
              </a:rPr>
              <a:t>learn,</a:t>
            </a:r>
            <a:r>
              <a:rPr lang="en-US" sz="2550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but</a:t>
            </a:r>
            <a:r>
              <a:rPr lang="en-US" sz="2550"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25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550" spc="-20" dirty="0">
                <a:latin typeface="Cambria" panose="02040503050406030204" pitchFamily="18" charset="0"/>
                <a:ea typeface="Cambria" panose="02040503050406030204" pitchFamily="18" charset="0"/>
              </a:rPr>
              <a:t>reward</a:t>
            </a:r>
            <a:r>
              <a:rPr lang="en-US" sz="2550" spc="-1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r>
              <a:rPr lang="en-US" sz="2550" spc="-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40" dirty="0">
                <a:latin typeface="Cambria" panose="02040503050406030204" pitchFamily="18" charset="0"/>
                <a:ea typeface="Cambria" panose="02040503050406030204" pitchFamily="18" charset="0"/>
              </a:rPr>
              <a:t>determines</a:t>
            </a:r>
            <a:r>
              <a:rPr lang="en-US" sz="2550" spc="2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</a:t>
            </a:r>
            <a:r>
              <a:rPr lang="en-US" sz="255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lang="en-US" sz="2550" spc="-17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35" dirty="0">
                <a:latin typeface="Cambria" panose="02040503050406030204" pitchFamily="18" charset="0"/>
                <a:ea typeface="Cambria" panose="02040503050406030204" pitchFamily="18" charset="0"/>
              </a:rPr>
              <a:t>learned.</a:t>
            </a:r>
            <a:r>
              <a:rPr lang="en-US" sz="2550" spc="-1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25" dirty="0">
                <a:latin typeface="Cambria" panose="02040503050406030204" pitchFamily="18" charset="0"/>
                <a:ea typeface="Cambria" panose="02040503050406030204" pitchFamily="18" charset="0"/>
              </a:rPr>
              <a:t>Our </a:t>
            </a:r>
            <a:r>
              <a:rPr lang="en-US" sz="2550" dirty="0">
                <a:solidFill>
                  <a:srgbClr val="9C312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stagnation</a:t>
            </a:r>
            <a:r>
              <a:rPr lang="en-US" sz="2550" spc="-20" dirty="0">
                <a:solidFill>
                  <a:srgbClr val="9C312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solidFill>
                  <a:srgbClr val="B52F2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penalty</a:t>
            </a:r>
            <a:r>
              <a:rPr lang="en-US" sz="2550" spc="175" dirty="0">
                <a:solidFill>
                  <a:srgbClr val="B52F2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75" dirty="0">
                <a:latin typeface="Cambria" panose="02040503050406030204" pitchFamily="18" charset="0"/>
                <a:ea typeface="Cambria" panose="02040503050406030204" pitchFamily="18" charset="0"/>
              </a:rPr>
              <a:t>was</a:t>
            </a:r>
            <a:r>
              <a:rPr lang="en-US" sz="2550" spc="-1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dirty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2550" spc="-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30" dirty="0">
                <a:latin typeface="Cambria" panose="02040503050406030204" pitchFamily="18" charset="0"/>
                <a:ea typeface="Cambria" panose="02040503050406030204" pitchFamily="18" charset="0"/>
              </a:rPr>
              <a:t>decisive</a:t>
            </a:r>
            <a:r>
              <a:rPr lang="en-US" sz="2550" spc="6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50" spc="-10" dirty="0">
                <a:latin typeface="Cambria" panose="02040503050406030204" pitchFamily="18" charset="0"/>
                <a:ea typeface="Cambria" panose="02040503050406030204" pitchFamily="18" charset="0"/>
              </a:rPr>
              <a:t>factor.</a:t>
            </a:r>
            <a:endParaRPr lang="en-US" sz="255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77DE50D-C3B9-8DCB-FEBC-BC6A65778EED}"/>
              </a:ext>
            </a:extLst>
          </p:cNvPr>
          <p:cNvSpPr txBox="1"/>
          <p:nvPr/>
        </p:nvSpPr>
        <p:spPr>
          <a:xfrm>
            <a:off x="9119985" y="5610930"/>
            <a:ext cx="5969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640" dirty="0">
                <a:solidFill>
                  <a:srgbClr val="95877C"/>
                </a:solidFill>
                <a:latin typeface="Arial MT"/>
                <a:cs typeface="Arial MT"/>
              </a:rPr>
              <a:t>”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0A4B2C0-4770-F4BC-336A-F3FC5AFBB88F}"/>
              </a:ext>
            </a:extLst>
          </p:cNvPr>
          <p:cNvSpPr txBox="1"/>
          <p:nvPr/>
        </p:nvSpPr>
        <p:spPr>
          <a:xfrm>
            <a:off x="16622013" y="5610930"/>
            <a:ext cx="61594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675" dirty="0">
                <a:solidFill>
                  <a:srgbClr val="A0897B"/>
                </a:solidFill>
                <a:latin typeface="Arial MT"/>
                <a:cs typeface="Arial MT"/>
              </a:rPr>
              <a:t>"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723020E-AD22-6CE2-34F7-846216981779}"/>
              </a:ext>
            </a:extLst>
          </p:cNvPr>
          <p:cNvSpPr txBox="1"/>
          <p:nvPr/>
        </p:nvSpPr>
        <p:spPr>
          <a:xfrm>
            <a:off x="227430" y="6310894"/>
            <a:ext cx="7287259" cy="146931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57834" marR="5080" indent="-445770">
              <a:lnSpc>
                <a:spcPct val="91400"/>
              </a:lnSpc>
              <a:spcBef>
                <a:spcPts val="265"/>
              </a:spcBef>
              <a:tabLst>
                <a:tab pos="471805" algn="l"/>
              </a:tabLst>
            </a:pPr>
            <a:r>
              <a:rPr sz="3900" spc="-37" baseline="2136" dirty="0">
                <a:solidFill>
                  <a:srgbClr val="3F83BA"/>
                </a:solidFill>
                <a:latin typeface="Arial MT"/>
                <a:cs typeface="Arial MT"/>
              </a:rPr>
              <a:t>2.</a:t>
            </a:r>
            <a:r>
              <a:rPr sz="3900" baseline="2136" dirty="0">
                <a:solidFill>
                  <a:srgbClr val="3F83BA"/>
                </a:solidFill>
                <a:latin typeface="Arial MT"/>
                <a:cs typeface="Arial MT"/>
              </a:rPr>
              <a:t>		</a:t>
            </a:r>
            <a:r>
              <a:rPr sz="2500" b="1" dirty="0">
                <a:solidFill>
                  <a:srgbClr val="4280A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Temporal</a:t>
            </a:r>
            <a:r>
              <a:rPr sz="2500" b="1" spc="-30" dirty="0">
                <a:solidFill>
                  <a:srgbClr val="4280A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b="1" dirty="0">
                <a:solidFill>
                  <a:srgbClr val="427CA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Context</a:t>
            </a:r>
            <a:r>
              <a:rPr sz="2500" b="1" spc="75" dirty="0">
                <a:solidFill>
                  <a:srgbClr val="427CA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b="1" spc="70" dirty="0">
                <a:solidFill>
                  <a:srgbClr val="3F82B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is</a:t>
            </a:r>
            <a:r>
              <a:rPr sz="2500" b="1" spc="-175" dirty="0">
                <a:solidFill>
                  <a:srgbClr val="3F82B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Mandatory:</a:t>
            </a:r>
            <a:r>
              <a:rPr sz="2500" b="1" spc="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</a:t>
            </a:r>
            <a:r>
              <a:rPr sz="2500" spc="2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stacking </a:t>
            </a:r>
            <a:r>
              <a:rPr sz="25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successfully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converted</a:t>
            </a:r>
            <a:r>
              <a:rPr sz="255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550" spc="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partially</a:t>
            </a:r>
            <a:r>
              <a:rPr sz="255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observable problem</a:t>
            </a:r>
            <a:r>
              <a:rPr sz="255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(static</a:t>
            </a:r>
            <a:r>
              <a:rPr sz="255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images)</a:t>
            </a:r>
            <a:r>
              <a:rPr sz="255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into</a:t>
            </a:r>
            <a:r>
              <a:rPr sz="2550" spc="-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55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solvable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one</a:t>
            </a:r>
            <a:r>
              <a:rPr sz="255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by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embedding</a:t>
            </a:r>
            <a:r>
              <a:rPr sz="2500" spc="1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solidFill>
                  <a:srgbClr val="3883B5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velocity</a:t>
            </a:r>
            <a:r>
              <a:rPr sz="2500" spc="265" dirty="0">
                <a:solidFill>
                  <a:srgbClr val="3883B5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into</a:t>
            </a:r>
            <a:r>
              <a:rPr sz="2500" spc="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00" spc="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</a:t>
            </a:r>
            <a:r>
              <a:rPr sz="2500" spc="-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itself.</a:t>
            </a:r>
            <a:endParaRPr sz="25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3C9A5C8-8D28-1C03-10CC-24EE8E49CC90}"/>
              </a:ext>
            </a:extLst>
          </p:cNvPr>
          <p:cNvSpPr txBox="1"/>
          <p:nvPr/>
        </p:nvSpPr>
        <p:spPr>
          <a:xfrm>
            <a:off x="211266" y="7996009"/>
            <a:ext cx="7278370" cy="111887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457834" marR="5080" indent="-445770">
              <a:lnSpc>
                <a:spcPct val="92300"/>
              </a:lnSpc>
              <a:spcBef>
                <a:spcPts val="170"/>
              </a:spcBef>
              <a:tabLst>
                <a:tab pos="457200" algn="l"/>
              </a:tabLst>
            </a:pPr>
            <a:r>
              <a:rPr sz="2600" spc="-355" dirty="0">
                <a:solidFill>
                  <a:srgbClr val="C6A53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3</a:t>
            </a:r>
            <a:r>
              <a:rPr sz="2600" dirty="0">
                <a:solidFill>
                  <a:srgbClr val="C6A53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	</a:t>
            </a:r>
            <a:r>
              <a:rPr sz="2400" b="1" spc="55" dirty="0">
                <a:solidFill>
                  <a:srgbClr val="C8AA3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Stabilit</a:t>
            </a:r>
            <a:r>
              <a:rPr sz="2400" b="1" spc="-215" dirty="0">
                <a:solidFill>
                  <a:srgbClr val="C8AA3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b="1" dirty="0">
                <a:solidFill>
                  <a:srgbClr val="D4B13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y</a:t>
            </a:r>
            <a:r>
              <a:rPr sz="2400" b="1" spc="30" dirty="0">
                <a:solidFill>
                  <a:srgbClr val="D4B13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b="1" spc="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Matters</a:t>
            </a:r>
            <a:r>
              <a:rPr sz="3600" spc="209" baseline="-3472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:</a:t>
            </a:r>
            <a:r>
              <a:rPr sz="3600" spc="-277" baseline="-3472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solidFill>
                  <a:srgbClr val="CAA82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Double</a:t>
            </a:r>
            <a:r>
              <a:rPr sz="2400" spc="65" dirty="0">
                <a:solidFill>
                  <a:srgbClr val="CAA82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solidFill>
                  <a:srgbClr val="CCAA2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</a:t>
            </a:r>
            <a:r>
              <a:rPr lang="en-IN" sz="2400" dirty="0">
                <a:solidFill>
                  <a:srgbClr val="CCAA2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Q</a:t>
            </a:r>
            <a:r>
              <a:rPr sz="2400" dirty="0">
                <a:solidFill>
                  <a:srgbClr val="CCAA2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</a:t>
            </a:r>
            <a:r>
              <a:rPr sz="2400" spc="30" dirty="0">
                <a:solidFill>
                  <a:srgbClr val="CCAA2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10" dirty="0" err="1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ar</a:t>
            </a:r>
            <a:r>
              <a:rPr lang="en-IN" sz="24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</a:t>
            </a:r>
            <a:r>
              <a:rPr sz="2400" spc="-10" dirty="0" err="1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hitecture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was</a:t>
            </a:r>
            <a:r>
              <a:rPr sz="25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crucial</a:t>
            </a:r>
            <a:r>
              <a:rPr sz="2500" spc="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5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mitigating</a:t>
            </a:r>
            <a:r>
              <a:rPr sz="2500" spc="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oscillatory</a:t>
            </a:r>
            <a:r>
              <a:rPr sz="2500" spc="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loss</a:t>
            </a:r>
            <a:r>
              <a:rPr sz="25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 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converging</a:t>
            </a:r>
            <a:r>
              <a:rPr sz="260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6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6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stable,</a:t>
            </a:r>
            <a:r>
              <a:rPr sz="260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high</a:t>
            </a:r>
            <a:r>
              <a:rPr lang="en-IN" sz="26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performing</a:t>
            </a:r>
            <a:r>
              <a:rPr sz="2600" spc="-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policy.</a:t>
            </a:r>
            <a:endParaRPr sz="26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2E16387-D5F4-11B2-25C9-ADAB6E4ABAAE}"/>
              </a:ext>
            </a:extLst>
          </p:cNvPr>
          <p:cNvSpPr txBox="1"/>
          <p:nvPr/>
        </p:nvSpPr>
        <p:spPr>
          <a:xfrm>
            <a:off x="9161202" y="6724579"/>
            <a:ext cx="6644005" cy="24993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3450" b="1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Broader</a:t>
            </a:r>
            <a:r>
              <a:rPr sz="3450" b="1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345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Impact</a:t>
            </a:r>
            <a:endParaRPr sz="345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61594" marR="5080" indent="635">
              <a:lnSpc>
                <a:spcPts val="2800"/>
              </a:lnSpc>
              <a:spcBef>
                <a:spcPts val="770"/>
              </a:spcBef>
            </a:pPr>
            <a:r>
              <a:rPr sz="255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5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techniques</a:t>
            </a:r>
            <a:r>
              <a:rPr sz="255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validated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here</a:t>
            </a:r>
            <a:r>
              <a:rPr lang="en-IN" sz="255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especially</a:t>
            </a:r>
            <a:r>
              <a:rPr sz="255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framework</a:t>
            </a:r>
            <a:r>
              <a:rPr sz="2550" spc="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55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penalizing</a:t>
            </a:r>
            <a:r>
              <a:rPr sz="255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inaction</a:t>
            </a:r>
            <a:r>
              <a:rPr sz="255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55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solve</a:t>
            </a:r>
            <a:r>
              <a:rPr sz="255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local </a:t>
            </a:r>
            <a:r>
              <a:rPr sz="255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optima</a:t>
            </a:r>
            <a:r>
              <a:rPr lang="en-IN" sz="255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have</a:t>
            </a:r>
            <a:r>
              <a:rPr sz="255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direct</a:t>
            </a:r>
            <a:r>
              <a:rPr sz="255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applications</a:t>
            </a:r>
            <a:r>
              <a:rPr sz="2550" spc="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</a:t>
            </a:r>
            <a:r>
              <a:rPr sz="2550" spc="-1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real</a:t>
            </a:r>
            <a:r>
              <a:rPr lang="en-IN"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world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robotics,</a:t>
            </a:r>
            <a:r>
              <a:rPr sz="2550" spc="-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autonomous</a:t>
            </a:r>
            <a:r>
              <a:rPr sz="255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navigation</a:t>
            </a:r>
            <a:r>
              <a:rPr sz="255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55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other 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complex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control</a:t>
            </a:r>
            <a:r>
              <a:rPr sz="2550" spc="-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tasks.</a:t>
            </a:r>
            <a:endParaRPr sz="25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pic>
        <p:nvPicPr>
          <p:cNvPr id="11" name="Mario">
            <a:hlinkClick r:id="" action="ppaction://media"/>
            <a:extLst>
              <a:ext uri="{FF2B5EF4-FFF2-40B4-BE49-F238E27FC236}">
                <a16:creationId xmlns:a16="http://schemas.microsoft.com/office/drawing/2014/main" id="{B206D6F1-70C3-3542-E010-8538737AA3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8395" y="1596500"/>
            <a:ext cx="8785539" cy="45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C9FC7-32CD-F28D-B8D6-617964586EEB}"/>
              </a:ext>
            </a:extLst>
          </p:cNvPr>
          <p:cNvSpPr txBox="1"/>
          <p:nvPr/>
        </p:nvSpPr>
        <p:spPr>
          <a:xfrm>
            <a:off x="3213100" y="3768804"/>
            <a:ext cx="11049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800" b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6727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61F2C11-9A76-25BD-8A5D-645D857229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2900" y="6172200"/>
            <a:ext cx="4800600" cy="191770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C2F64DB7-7CCD-0DD4-BCD4-41FF32BEB2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0600" y="4343400"/>
            <a:ext cx="1485900" cy="128270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972FB98-FAB9-4944-F06F-D3DE5C17F4A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8600" y="4394200"/>
            <a:ext cx="2146300" cy="125730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4064835-BFF1-8785-C79D-F037635EC0F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600" y="1816100"/>
            <a:ext cx="7327900" cy="217170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DB98D6DB-B1F6-0616-EDD3-38885782AC1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29900" y="3327400"/>
            <a:ext cx="4813300" cy="876300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03EA6BAA-3B06-2F91-98FF-092950BF9EF5}"/>
              </a:ext>
            </a:extLst>
          </p:cNvPr>
          <p:cNvSpPr txBox="1">
            <a:spLocks/>
          </p:cNvSpPr>
          <p:nvPr/>
        </p:nvSpPr>
        <p:spPr>
          <a:xfrm>
            <a:off x="736600" y="436033"/>
            <a:ext cx="16001999" cy="103040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14"/>
              </a:spcBef>
            </a:pPr>
            <a:r>
              <a:rPr lang="en-IN" sz="6600" b="1" spc="-70" dirty="0">
                <a:solidFill>
                  <a:srgbClr val="161616"/>
                </a:solidFill>
              </a:rPr>
              <a:t>MOTIVATION</a:t>
            </a:r>
            <a:endParaRPr lang="en-IN" sz="5400" b="1" dirty="0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7C9768A-D068-6DE9-E22A-21980D6C10D8}"/>
              </a:ext>
            </a:extLst>
          </p:cNvPr>
          <p:cNvSpPr txBox="1"/>
          <p:nvPr/>
        </p:nvSpPr>
        <p:spPr>
          <a:xfrm>
            <a:off x="736600" y="5882216"/>
            <a:ext cx="7581900" cy="3001463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065" marR="5080">
              <a:spcBef>
                <a:spcPts val="245"/>
              </a:spcBef>
              <a:tabLst>
                <a:tab pos="300990" algn="l"/>
                <a:tab pos="313055" algn="l"/>
              </a:tabLst>
            </a:pPr>
            <a:r>
              <a:rPr sz="2200" b="1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200" b="1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b="1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Sparse</a:t>
            </a:r>
            <a:r>
              <a:rPr sz="2200" b="1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b="1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</a:t>
            </a:r>
            <a:r>
              <a:rPr sz="2200" b="1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b="1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Challenge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: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In</a:t>
            </a:r>
            <a:r>
              <a:rPr lang="en-IN"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game</a:t>
            </a:r>
            <a:r>
              <a:rPr sz="2200" spc="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rewards</a:t>
            </a:r>
            <a:r>
              <a:rPr sz="2200" spc="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are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infrequent.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agent</a:t>
            </a:r>
            <a:r>
              <a:rPr sz="22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can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earn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2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high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score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2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survival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by</a:t>
            </a:r>
            <a:r>
              <a:rPr sz="2200" spc="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simply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standing</a:t>
            </a:r>
            <a:r>
              <a:rPr sz="2200" spc="-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still,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creating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2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local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optimum</a:t>
            </a:r>
            <a:r>
              <a:rPr sz="2200" spc="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of</a:t>
            </a:r>
            <a:r>
              <a:rPr sz="2200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zero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progress. </a:t>
            </a:r>
            <a:r>
              <a:rPr sz="2200" spc="-1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Our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primary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motivation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was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overcome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this</a:t>
            </a:r>
            <a:r>
              <a:rPr sz="22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policy</a:t>
            </a:r>
            <a:r>
              <a:rPr sz="2200" spc="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stagnation.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2065" marR="344170">
              <a:spcBef>
                <a:spcPts val="1780"/>
              </a:spcBef>
              <a:tabLst>
                <a:tab pos="300990" algn="l"/>
                <a:tab pos="307340" algn="l"/>
              </a:tabLst>
            </a:pPr>
            <a:r>
              <a:rPr sz="2300" b="1" spc="-1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300" b="1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b="1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Tangible</a:t>
            </a:r>
            <a:r>
              <a:rPr sz="2300" b="1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b="1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Model</a:t>
            </a:r>
            <a:r>
              <a:rPr sz="2300" b="1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b="1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300" b="1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b="1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Reality:</a:t>
            </a:r>
            <a:r>
              <a:rPr sz="2300" b="1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This</a:t>
            </a:r>
            <a:r>
              <a:rPr sz="23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is</a:t>
            </a:r>
            <a:r>
              <a:rPr sz="2300" spc="-2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more</a:t>
            </a:r>
            <a:r>
              <a:rPr sz="23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than</a:t>
            </a:r>
            <a:r>
              <a:rPr sz="23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2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3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game.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agent's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challenges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mirror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those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</a:t>
            </a:r>
            <a:r>
              <a:rPr sz="22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robotics</a:t>
            </a:r>
            <a:r>
              <a:rPr sz="2200" spc="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2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autonomous </a:t>
            </a:r>
            <a:r>
              <a:rPr sz="23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navigation:</a:t>
            </a:r>
            <a:r>
              <a:rPr sz="23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interpreting</a:t>
            </a:r>
            <a:r>
              <a:rPr sz="2300" spc="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sensor</a:t>
            </a:r>
            <a:r>
              <a:rPr sz="230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data</a:t>
            </a:r>
            <a:r>
              <a:rPr sz="23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(pixels),</a:t>
            </a:r>
            <a:r>
              <a:rPr sz="23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3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avoiding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dynamic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obstacles</a:t>
            </a:r>
            <a:r>
              <a:rPr sz="22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</a:t>
            </a:r>
            <a:r>
              <a:rPr sz="2200" spc="-130" dirty="0" err="1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Goombas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)</a:t>
            </a:r>
            <a:r>
              <a:rPr sz="2200" spc="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reaching</a:t>
            </a:r>
            <a:r>
              <a:rPr sz="2200" spc="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2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goal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with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minimal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feedback.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DFC66598-8430-5A1A-D173-8D27DE43D969}"/>
              </a:ext>
            </a:extLst>
          </p:cNvPr>
          <p:cNvSpPr txBox="1"/>
          <p:nvPr/>
        </p:nvSpPr>
        <p:spPr>
          <a:xfrm>
            <a:off x="10196418" y="5663141"/>
            <a:ext cx="85661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-175" dirty="0">
                <a:latin typeface="Consolas"/>
                <a:cs typeface="Consolas"/>
              </a:rPr>
              <a:t>Agent</a:t>
            </a:r>
            <a:endParaRPr sz="2700">
              <a:latin typeface="Consolas"/>
              <a:cs typeface="Consolas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6F3298C8-7FAB-8BBA-992E-76C97A993F20}"/>
              </a:ext>
            </a:extLst>
          </p:cNvPr>
          <p:cNvSpPr txBox="1"/>
          <p:nvPr/>
        </p:nvSpPr>
        <p:spPr>
          <a:xfrm>
            <a:off x="12535379" y="2842330"/>
            <a:ext cx="89598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35" dirty="0">
                <a:solidFill>
                  <a:srgbClr val="1D496B"/>
                </a:solidFill>
                <a:latin typeface="Arial MT"/>
                <a:cs typeface="Arial MT"/>
              </a:rPr>
              <a:t>Action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8C68F6CE-4627-5DF6-632C-3C9422FC0655}"/>
              </a:ext>
            </a:extLst>
          </p:cNvPr>
          <p:cNvSpPr txBox="1"/>
          <p:nvPr/>
        </p:nvSpPr>
        <p:spPr>
          <a:xfrm>
            <a:off x="12672641" y="6093530"/>
            <a:ext cx="74930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50" dirty="0">
                <a:solidFill>
                  <a:srgbClr val="1C3F5B"/>
                </a:solidFill>
                <a:latin typeface="Arial MT"/>
                <a:cs typeface="Arial MT"/>
              </a:rPr>
              <a:t>State</a:t>
            </a:r>
            <a:endParaRPr sz="2550" dirty="0">
              <a:latin typeface="Arial MT"/>
              <a:cs typeface="Arial MT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4C51562A-402C-451C-0B13-0033E2D47184}"/>
              </a:ext>
            </a:extLst>
          </p:cNvPr>
          <p:cNvSpPr txBox="1"/>
          <p:nvPr/>
        </p:nvSpPr>
        <p:spPr>
          <a:xfrm>
            <a:off x="12509248" y="8074730"/>
            <a:ext cx="107124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85" dirty="0">
                <a:solidFill>
                  <a:srgbClr val="1F3B4D"/>
                </a:solidFill>
                <a:latin typeface="Arial MT"/>
                <a:cs typeface="Arial MT"/>
              </a:rPr>
              <a:t>Reward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456DDCC0-AD3E-604E-B6E3-94D3C30AC695}"/>
              </a:ext>
            </a:extLst>
          </p:cNvPr>
          <p:cNvSpPr txBox="1"/>
          <p:nvPr/>
        </p:nvSpPr>
        <p:spPr>
          <a:xfrm>
            <a:off x="14375282" y="5671961"/>
            <a:ext cx="17348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10" dirty="0">
                <a:latin typeface="Arial MT"/>
                <a:cs typeface="Arial MT"/>
              </a:rPr>
              <a:t>Environment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4" name="Picture 13" descr="A cartoon character with a mustache and green overalls&#10;&#10;AI-generated content may be incorrect.">
            <a:extLst>
              <a:ext uri="{FF2B5EF4-FFF2-40B4-BE49-F238E27FC236}">
                <a16:creationId xmlns:a16="http://schemas.microsoft.com/office/drawing/2014/main" id="{3DCAC3F0-C83E-B8A2-028A-6D16DE45B4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09" y="1203392"/>
            <a:ext cx="1485467" cy="2046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1DB7A-9AC1-9319-C591-C11DC0C65957}"/>
              </a:ext>
            </a:extLst>
          </p:cNvPr>
          <p:cNvSpPr txBox="1"/>
          <p:nvPr/>
        </p:nvSpPr>
        <p:spPr>
          <a:xfrm>
            <a:off x="671485" y="4342372"/>
            <a:ext cx="7565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Cambria" panose="02040503050406030204" pitchFamily="18" charset="0"/>
                <a:ea typeface="Cambria" panose="02040503050406030204" pitchFamily="18" charset="0"/>
              </a:rPr>
              <a:t>A classical problem for Modern AI: </a:t>
            </a:r>
            <a:r>
              <a:rPr lang="en-IN" sz="2200" dirty="0">
                <a:latin typeface="Cambria" panose="02040503050406030204" pitchFamily="18" charset="0"/>
                <a:ea typeface="Cambria" panose="02040503050406030204" pitchFamily="18" charset="0"/>
              </a:rPr>
              <a:t>Super Mario Bros is a benchmark for high dimensional visual control. An agent must learn complex concept like gravity ,momentum and energy trajectories directly from raw pixels</a:t>
            </a:r>
          </a:p>
        </p:txBody>
      </p:sp>
    </p:spTree>
    <p:extLst>
      <p:ext uri="{BB962C8B-B14F-4D97-AF65-F5344CB8AC3E}">
        <p14:creationId xmlns:p14="http://schemas.microsoft.com/office/powerpoint/2010/main" val="36092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600" y="2362200"/>
            <a:ext cx="7899400" cy="629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433" y="449791"/>
            <a:ext cx="16034332" cy="1442204"/>
          </a:xfrm>
          <a:prstGeom prst="rect">
            <a:avLst/>
          </a:prstGeom>
        </p:spPr>
        <p:txBody>
          <a:bodyPr vert="horz" wrap="square" lIns="0" tIns="330976" rIns="0" bIns="0" rtlCol="0">
            <a:spAutoFit/>
          </a:bodyPr>
          <a:lstStyle/>
          <a:p>
            <a:pPr marL="777240" algn="ctr">
              <a:lnSpc>
                <a:spcPct val="100000"/>
              </a:lnSpc>
              <a:spcBef>
                <a:spcPts val="120"/>
              </a:spcBef>
            </a:pPr>
            <a:r>
              <a:rPr sz="7200" b="1" spc="-45" dirty="0">
                <a:cs typeface="Calibri"/>
              </a:rPr>
              <a:t>Problem</a:t>
            </a:r>
            <a:r>
              <a:rPr sz="7200" b="1" spc="-355" dirty="0">
                <a:cs typeface="Calibri"/>
              </a:rPr>
              <a:t> </a:t>
            </a:r>
            <a:r>
              <a:rPr sz="7200" b="1" spc="-60" dirty="0">
                <a:cs typeface="Calibri"/>
              </a:rPr>
              <a:t>Statement</a:t>
            </a:r>
            <a:endParaRPr sz="7200" b="1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0349" y="2314222"/>
            <a:ext cx="7134859" cy="633666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5240" marR="5080" indent="635">
              <a:lnSpc>
                <a:spcPct val="90100"/>
              </a:lnSpc>
              <a:spcBef>
                <a:spcPts val="600"/>
              </a:spcBef>
            </a:pPr>
            <a:r>
              <a:rPr sz="4000" dirty="0">
                <a:latin typeface="Cambria"/>
                <a:cs typeface="Cambria"/>
              </a:rPr>
              <a:t>Goal:</a:t>
            </a:r>
            <a:r>
              <a:rPr sz="4000" spc="-215" dirty="0">
                <a:latin typeface="Cambria"/>
                <a:cs typeface="Cambria"/>
              </a:rPr>
              <a:t> </a:t>
            </a:r>
            <a:r>
              <a:rPr sz="4000" spc="-80" dirty="0">
                <a:latin typeface="Cambria"/>
                <a:cs typeface="Cambria"/>
              </a:rPr>
              <a:t>Train</a:t>
            </a:r>
            <a:r>
              <a:rPr sz="4000" spc="5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an</a:t>
            </a:r>
            <a:r>
              <a:rPr sz="4000" spc="-14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agent</a:t>
            </a:r>
            <a:r>
              <a:rPr sz="4000" spc="-2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to</a:t>
            </a:r>
            <a:r>
              <a:rPr sz="4000" spc="-16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conquer </a:t>
            </a:r>
            <a:r>
              <a:rPr sz="4000" spc="-155" dirty="0">
                <a:latin typeface="Cambria"/>
                <a:cs typeface="Cambria"/>
              </a:rPr>
              <a:t>World</a:t>
            </a:r>
            <a:r>
              <a:rPr sz="4000" spc="-65" dirty="0">
                <a:latin typeface="Cambria"/>
                <a:cs typeface="Cambria"/>
              </a:rPr>
              <a:t> </a:t>
            </a:r>
            <a:r>
              <a:rPr sz="4000" spc="-395" dirty="0">
                <a:latin typeface="Cambria"/>
                <a:cs typeface="Cambria"/>
              </a:rPr>
              <a:t>1-</a:t>
            </a:r>
            <a:r>
              <a:rPr sz="4000" spc="-490" dirty="0">
                <a:latin typeface="Cambria"/>
                <a:cs typeface="Cambria"/>
              </a:rPr>
              <a:t>1</a:t>
            </a:r>
            <a:r>
              <a:rPr sz="4000" spc="-4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by</a:t>
            </a:r>
            <a:r>
              <a:rPr sz="4000" spc="-220" dirty="0">
                <a:latin typeface="Cambria"/>
                <a:cs typeface="Cambria"/>
              </a:rPr>
              <a:t> </a:t>
            </a:r>
            <a:r>
              <a:rPr sz="4000" spc="-65" dirty="0">
                <a:latin typeface="Cambria"/>
                <a:cs typeface="Cambria"/>
              </a:rPr>
              <a:t>mapping </a:t>
            </a:r>
            <a:r>
              <a:rPr sz="4000" spc="-150" dirty="0">
                <a:latin typeface="Cambria"/>
                <a:cs typeface="Cambria"/>
              </a:rPr>
              <a:t>raw</a:t>
            </a:r>
            <a:r>
              <a:rPr sz="4000" spc="-7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pixel </a:t>
            </a:r>
            <a:r>
              <a:rPr sz="4000" spc="-30" dirty="0">
                <a:latin typeface="Cambria"/>
                <a:cs typeface="Cambria"/>
              </a:rPr>
              <a:t>inputs</a:t>
            </a:r>
            <a:r>
              <a:rPr sz="4000" spc="-190" dirty="0">
                <a:latin typeface="Cambria"/>
                <a:cs typeface="Cambria"/>
              </a:rPr>
              <a:t> </a:t>
            </a:r>
            <a:r>
              <a:rPr sz="4000" spc="-50" dirty="0">
                <a:latin typeface="Cambria"/>
                <a:cs typeface="Cambria"/>
              </a:rPr>
              <a:t>directly</a:t>
            </a:r>
            <a:r>
              <a:rPr sz="4000" spc="-90" dirty="0">
                <a:latin typeface="Cambria"/>
                <a:cs typeface="Cambria"/>
              </a:rPr>
              <a:t> </a:t>
            </a:r>
            <a:r>
              <a:rPr sz="4000" spc="65" dirty="0">
                <a:latin typeface="Cambria"/>
                <a:cs typeface="Cambria"/>
              </a:rPr>
              <a:t>to</a:t>
            </a:r>
            <a:r>
              <a:rPr sz="4000" spc="-220" dirty="0">
                <a:latin typeface="Cambria"/>
                <a:cs typeface="Cambria"/>
              </a:rPr>
              <a:t> </a:t>
            </a:r>
            <a:r>
              <a:rPr sz="4000" spc="-55" dirty="0">
                <a:latin typeface="Cambria"/>
                <a:cs typeface="Cambria"/>
              </a:rPr>
              <a:t>optimal</a:t>
            </a:r>
            <a:r>
              <a:rPr sz="4000" spc="-7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actions.</a:t>
            </a:r>
            <a:endParaRPr sz="4000" dirty="0">
              <a:latin typeface="Cambria"/>
              <a:cs typeface="Cambria"/>
            </a:endParaRPr>
          </a:p>
          <a:p>
            <a:pPr marL="25400" marR="19685" indent="-3810" algn="just">
              <a:lnSpc>
                <a:spcPct val="87800"/>
              </a:lnSpc>
              <a:spcBef>
                <a:spcPts val="3125"/>
              </a:spcBef>
            </a:pPr>
            <a:r>
              <a:rPr sz="3250" spc="-30" dirty="0">
                <a:solidFill>
                  <a:srgbClr val="A14236"/>
                </a:solidFill>
                <a:latin typeface="Cambria"/>
                <a:cs typeface="Cambria"/>
              </a:rPr>
              <a:t>Perception:</a:t>
            </a:r>
            <a:r>
              <a:rPr sz="3250" spc="20" dirty="0">
                <a:solidFill>
                  <a:srgbClr val="A14236"/>
                </a:solidFill>
                <a:latin typeface="Cambria"/>
                <a:cs typeface="Cambria"/>
              </a:rPr>
              <a:t> </a:t>
            </a:r>
            <a:r>
              <a:rPr sz="3250" spc="-110" dirty="0">
                <a:latin typeface="Cambria"/>
                <a:cs typeface="Cambria"/>
              </a:rPr>
              <a:t>How</a:t>
            </a:r>
            <a:r>
              <a:rPr sz="3250" spc="-60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to</a:t>
            </a:r>
            <a:r>
              <a:rPr sz="3250" spc="-180" dirty="0">
                <a:latin typeface="Cambria"/>
                <a:cs typeface="Cambria"/>
              </a:rPr>
              <a:t> </a:t>
            </a:r>
            <a:r>
              <a:rPr sz="3250" spc="-100" dirty="0">
                <a:latin typeface="Cambria"/>
                <a:cs typeface="Cambria"/>
              </a:rPr>
              <a:t>understand</a:t>
            </a:r>
            <a:r>
              <a:rPr sz="3250" spc="-35" dirty="0">
                <a:latin typeface="Cambria"/>
                <a:cs typeface="Cambria"/>
              </a:rPr>
              <a:t> </a:t>
            </a:r>
            <a:r>
              <a:rPr sz="3250" spc="-20" dirty="0">
                <a:latin typeface="Cambria"/>
                <a:cs typeface="Cambria"/>
              </a:rPr>
              <a:t>obstacles, </a:t>
            </a:r>
            <a:r>
              <a:rPr sz="3250" spc="-70" dirty="0">
                <a:latin typeface="Cambria"/>
                <a:cs typeface="Cambria"/>
              </a:rPr>
              <a:t>enemies,</a:t>
            </a:r>
            <a:r>
              <a:rPr sz="3250" spc="-110" dirty="0">
                <a:latin typeface="Cambria"/>
                <a:cs typeface="Cambria"/>
              </a:rPr>
              <a:t> </a:t>
            </a:r>
            <a:r>
              <a:rPr sz="3250" spc="-80" dirty="0">
                <a:latin typeface="Cambria"/>
                <a:cs typeface="Cambria"/>
              </a:rPr>
              <a:t>and</a:t>
            </a:r>
            <a:r>
              <a:rPr sz="3250" spc="-100" dirty="0">
                <a:latin typeface="Cambria"/>
                <a:cs typeface="Cambria"/>
              </a:rPr>
              <a:t> </a:t>
            </a:r>
            <a:r>
              <a:rPr sz="3250" spc="-95" dirty="0">
                <a:latin typeface="Cambria"/>
                <a:cs typeface="Cambria"/>
              </a:rPr>
              <a:t>gravity</a:t>
            </a:r>
            <a:r>
              <a:rPr sz="3250" spc="-80" dirty="0">
                <a:latin typeface="Cambria"/>
                <a:cs typeface="Cambria"/>
              </a:rPr>
              <a:t> </a:t>
            </a:r>
            <a:r>
              <a:rPr sz="3250" spc="-55" dirty="0">
                <a:latin typeface="Cambria"/>
                <a:cs typeface="Cambria"/>
              </a:rPr>
              <a:t>from</a:t>
            </a:r>
            <a:r>
              <a:rPr sz="3250" spc="-90" dirty="0">
                <a:latin typeface="Cambria"/>
                <a:cs typeface="Cambria"/>
              </a:rPr>
              <a:t> </a:t>
            </a:r>
            <a:r>
              <a:rPr sz="3250" spc="-65" dirty="0">
                <a:latin typeface="Cambria"/>
                <a:cs typeface="Cambria"/>
              </a:rPr>
              <a:t>an</a:t>
            </a:r>
            <a:r>
              <a:rPr sz="3250" spc="-114" dirty="0">
                <a:latin typeface="Cambria"/>
                <a:cs typeface="Cambria"/>
              </a:rPr>
              <a:t> </a:t>
            </a:r>
            <a:r>
              <a:rPr sz="3250" spc="-50" dirty="0">
                <a:latin typeface="Cambria"/>
                <a:cs typeface="Cambria"/>
              </a:rPr>
              <a:t>infinite</a:t>
            </a:r>
            <a:r>
              <a:rPr sz="3250" spc="10" dirty="0">
                <a:latin typeface="Cambria"/>
                <a:cs typeface="Cambria"/>
              </a:rPr>
              <a:t> </a:t>
            </a:r>
            <a:r>
              <a:rPr sz="3250" spc="-10" dirty="0">
                <a:latin typeface="Cambria"/>
                <a:cs typeface="Cambria"/>
              </a:rPr>
              <a:t>state </a:t>
            </a:r>
            <a:r>
              <a:rPr sz="3250" spc="-60" dirty="0">
                <a:latin typeface="Cambria"/>
                <a:cs typeface="Cambria"/>
              </a:rPr>
              <a:t>space</a:t>
            </a:r>
            <a:r>
              <a:rPr sz="3250" spc="-35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of</a:t>
            </a:r>
            <a:r>
              <a:rPr sz="3250" spc="-45" dirty="0">
                <a:latin typeface="Cambria"/>
                <a:cs typeface="Cambria"/>
              </a:rPr>
              <a:t> </a:t>
            </a:r>
            <a:r>
              <a:rPr sz="3250" spc="-10" dirty="0">
                <a:latin typeface="Cambria"/>
                <a:cs typeface="Cambria"/>
              </a:rPr>
              <a:t>pixels?</a:t>
            </a:r>
            <a:endParaRPr sz="3250" dirty="0">
              <a:latin typeface="Cambria"/>
              <a:cs typeface="Cambria"/>
            </a:endParaRPr>
          </a:p>
          <a:p>
            <a:pPr marL="12700" marR="386715" indent="8890">
              <a:lnSpc>
                <a:spcPts val="3400"/>
              </a:lnSpc>
              <a:spcBef>
                <a:spcPts val="2930"/>
              </a:spcBef>
            </a:pPr>
            <a:r>
              <a:rPr sz="3250" spc="-40" dirty="0">
                <a:solidFill>
                  <a:srgbClr val="A14133"/>
                </a:solidFill>
                <a:latin typeface="Cambria"/>
                <a:cs typeface="Cambria"/>
              </a:rPr>
              <a:t>Exploration:</a:t>
            </a:r>
            <a:r>
              <a:rPr sz="3250" spc="-65" dirty="0">
                <a:solidFill>
                  <a:srgbClr val="A14133"/>
                </a:solidFill>
                <a:latin typeface="Cambria"/>
                <a:cs typeface="Cambria"/>
              </a:rPr>
              <a:t> </a:t>
            </a:r>
            <a:r>
              <a:rPr sz="3250" spc="-110" dirty="0">
                <a:latin typeface="Cambria"/>
                <a:cs typeface="Cambria"/>
              </a:rPr>
              <a:t>How</a:t>
            </a:r>
            <a:r>
              <a:rPr sz="3250" spc="-60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to</a:t>
            </a:r>
            <a:r>
              <a:rPr sz="3250" spc="-180" dirty="0">
                <a:latin typeface="Cambria"/>
                <a:cs typeface="Cambria"/>
              </a:rPr>
              <a:t> </a:t>
            </a:r>
            <a:r>
              <a:rPr sz="3250" spc="-75" dirty="0">
                <a:latin typeface="Cambria"/>
                <a:cs typeface="Cambria"/>
              </a:rPr>
              <a:t>overcome</a:t>
            </a:r>
            <a:r>
              <a:rPr sz="3250" spc="15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the</a:t>
            </a:r>
            <a:r>
              <a:rPr sz="3250" spc="-150" dirty="0">
                <a:latin typeface="Cambria"/>
                <a:cs typeface="Cambria"/>
              </a:rPr>
              <a:t> </a:t>
            </a:r>
            <a:r>
              <a:rPr sz="3250" spc="-30" dirty="0">
                <a:latin typeface="Cambria"/>
                <a:cs typeface="Cambria"/>
              </a:rPr>
              <a:t>local </a:t>
            </a:r>
            <a:r>
              <a:rPr sz="3250" spc="-95" dirty="0">
                <a:latin typeface="Cambria"/>
                <a:cs typeface="Cambria"/>
              </a:rPr>
              <a:t>optimum</a:t>
            </a:r>
            <a:r>
              <a:rPr sz="3250" spc="20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of</a:t>
            </a:r>
            <a:r>
              <a:rPr sz="3250" spc="-140" dirty="0">
                <a:latin typeface="Cambria"/>
                <a:cs typeface="Cambria"/>
              </a:rPr>
              <a:t> </a:t>
            </a:r>
            <a:r>
              <a:rPr sz="3250" spc="-85" dirty="0">
                <a:latin typeface="Cambria"/>
                <a:cs typeface="Cambria"/>
              </a:rPr>
              <a:t>standing</a:t>
            </a:r>
            <a:r>
              <a:rPr sz="3250" spc="-95" dirty="0">
                <a:latin typeface="Cambria"/>
                <a:cs typeface="Cambria"/>
              </a:rPr>
              <a:t> </a:t>
            </a:r>
            <a:r>
              <a:rPr sz="3250" spc="-40" dirty="0">
                <a:latin typeface="Cambria"/>
                <a:cs typeface="Cambria"/>
              </a:rPr>
              <a:t>still </a:t>
            </a:r>
            <a:r>
              <a:rPr sz="3250" dirty="0">
                <a:latin typeface="Cambria"/>
                <a:cs typeface="Cambria"/>
              </a:rPr>
              <a:t>to</a:t>
            </a:r>
            <a:r>
              <a:rPr sz="3250" spc="-175" dirty="0">
                <a:latin typeface="Cambria"/>
                <a:cs typeface="Cambria"/>
              </a:rPr>
              <a:t> </a:t>
            </a:r>
            <a:r>
              <a:rPr sz="3250" spc="-90" dirty="0">
                <a:latin typeface="Cambria"/>
                <a:cs typeface="Cambria"/>
              </a:rPr>
              <a:t>avoid</a:t>
            </a:r>
            <a:r>
              <a:rPr sz="3250" spc="-35" dirty="0">
                <a:latin typeface="Cambria"/>
                <a:cs typeface="Cambria"/>
              </a:rPr>
              <a:t> </a:t>
            </a:r>
            <a:r>
              <a:rPr sz="3250" spc="-10" dirty="0">
                <a:latin typeface="Cambria"/>
                <a:cs typeface="Cambria"/>
              </a:rPr>
              <a:t>risk?</a:t>
            </a:r>
            <a:endParaRPr sz="3250" dirty="0">
              <a:latin typeface="Cambria"/>
              <a:cs typeface="Cambria"/>
            </a:endParaRPr>
          </a:p>
          <a:p>
            <a:pPr marL="26034" marR="372110" indent="-2540">
              <a:lnSpc>
                <a:spcPct val="86100"/>
              </a:lnSpc>
              <a:spcBef>
                <a:spcPts val="3005"/>
              </a:spcBef>
              <a:tabLst>
                <a:tab pos="5882005" algn="l"/>
              </a:tabLst>
            </a:pPr>
            <a:r>
              <a:rPr sz="3200" dirty="0">
                <a:solidFill>
                  <a:srgbClr val="9E4B3B"/>
                </a:solidFill>
                <a:latin typeface="Cambria"/>
                <a:cs typeface="Cambria"/>
              </a:rPr>
              <a:t>Sparse</a:t>
            </a:r>
            <a:r>
              <a:rPr sz="3200" spc="-15" dirty="0">
                <a:solidFill>
                  <a:srgbClr val="9E4B3B"/>
                </a:solidFill>
                <a:latin typeface="Cambria"/>
                <a:cs typeface="Cambria"/>
              </a:rPr>
              <a:t> </a:t>
            </a:r>
            <a:r>
              <a:rPr sz="3200" spc="-40" dirty="0">
                <a:solidFill>
                  <a:srgbClr val="A5463B"/>
                </a:solidFill>
                <a:latin typeface="Cambria"/>
                <a:cs typeface="Cambria"/>
              </a:rPr>
              <a:t>Rewards:</a:t>
            </a:r>
            <a:r>
              <a:rPr sz="3200" spc="-20" dirty="0">
                <a:solidFill>
                  <a:srgbClr val="A5463B"/>
                </a:solidFill>
                <a:latin typeface="Cambria"/>
                <a:cs typeface="Cambria"/>
              </a:rPr>
              <a:t> </a:t>
            </a:r>
            <a:r>
              <a:rPr sz="3200" spc="-70" dirty="0">
                <a:latin typeface="Cambria"/>
                <a:cs typeface="Cambria"/>
              </a:rPr>
              <a:t>How</a:t>
            </a:r>
            <a:r>
              <a:rPr sz="3200" spc="-4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to</a:t>
            </a:r>
            <a:r>
              <a:rPr sz="3200" spc="-145" dirty="0">
                <a:latin typeface="Cambria"/>
                <a:cs typeface="Cambria"/>
              </a:rPr>
              <a:t> </a:t>
            </a:r>
            <a:r>
              <a:rPr sz="3200" spc="-70" dirty="0">
                <a:latin typeface="Cambria"/>
                <a:cs typeface="Cambria"/>
              </a:rPr>
              <a:t>learn</a:t>
            </a:r>
            <a:r>
              <a:rPr sz="3200" spc="-55" dirty="0">
                <a:latin typeface="Cambria"/>
                <a:cs typeface="Cambria"/>
              </a:rPr>
              <a:t> </a:t>
            </a:r>
            <a:r>
              <a:rPr sz="3200" spc="-25" dirty="0">
                <a:latin typeface="Cambria"/>
                <a:cs typeface="Cambria"/>
              </a:rPr>
              <a:t>the </a:t>
            </a:r>
            <a:r>
              <a:rPr sz="3250" spc="-80" dirty="0">
                <a:latin typeface="Cambria"/>
                <a:cs typeface="Cambria"/>
              </a:rPr>
              <a:t>thousands</a:t>
            </a:r>
            <a:r>
              <a:rPr sz="3250" spc="-100" dirty="0">
                <a:latin typeface="Cambria"/>
                <a:cs typeface="Cambria"/>
              </a:rPr>
              <a:t> </a:t>
            </a:r>
            <a:r>
              <a:rPr sz="3250" dirty="0">
                <a:latin typeface="Cambria"/>
                <a:cs typeface="Cambria"/>
              </a:rPr>
              <a:t>of</a:t>
            </a:r>
            <a:r>
              <a:rPr sz="3250" spc="-130" dirty="0">
                <a:latin typeface="Cambria"/>
                <a:cs typeface="Cambria"/>
              </a:rPr>
              <a:t> </a:t>
            </a:r>
            <a:r>
              <a:rPr sz="3250" spc="-15" dirty="0">
                <a:latin typeface="Cambria"/>
                <a:cs typeface="Cambria"/>
              </a:rPr>
              <a:t>correct </a:t>
            </a:r>
            <a:r>
              <a:rPr sz="3250" spc="-20" dirty="0">
                <a:latin typeface="Cambria"/>
                <a:cs typeface="Cambria"/>
              </a:rPr>
              <a:t>intermediate</a:t>
            </a:r>
            <a:r>
              <a:rPr sz="3250" dirty="0">
                <a:latin typeface="Cambria"/>
                <a:cs typeface="Cambria"/>
              </a:rPr>
              <a:t>	</a:t>
            </a:r>
            <a:r>
              <a:rPr sz="3250" spc="-100" dirty="0">
                <a:latin typeface="Cambria"/>
                <a:cs typeface="Cambria"/>
              </a:rPr>
              <a:t>steps </a:t>
            </a:r>
            <a:r>
              <a:rPr sz="3300" spc="-165" dirty="0">
                <a:latin typeface="Cambria"/>
                <a:cs typeface="Cambria"/>
              </a:rPr>
              <a:t>when</a:t>
            </a:r>
            <a:r>
              <a:rPr sz="3300" spc="-20" dirty="0">
                <a:latin typeface="Cambria"/>
                <a:cs typeface="Cambria"/>
              </a:rPr>
              <a:t> </a:t>
            </a:r>
            <a:r>
              <a:rPr sz="3300" spc="-65" dirty="0">
                <a:latin typeface="Cambria"/>
                <a:cs typeface="Cambria"/>
              </a:rPr>
              <a:t>the</a:t>
            </a:r>
            <a:r>
              <a:rPr sz="3300" spc="-114" dirty="0">
                <a:latin typeface="Cambria"/>
                <a:cs typeface="Cambria"/>
              </a:rPr>
              <a:t> </a:t>
            </a:r>
            <a:r>
              <a:rPr sz="3300" spc="-95" dirty="0">
                <a:latin typeface="Cambria"/>
                <a:cs typeface="Cambria"/>
              </a:rPr>
              <a:t>final</a:t>
            </a:r>
            <a:r>
              <a:rPr sz="3300" spc="-85" dirty="0">
                <a:latin typeface="Cambria"/>
                <a:cs typeface="Cambria"/>
              </a:rPr>
              <a:t> </a:t>
            </a:r>
            <a:r>
              <a:rPr sz="3300" spc="-80" dirty="0">
                <a:latin typeface="Cambria"/>
                <a:cs typeface="Cambria"/>
              </a:rPr>
              <a:t>goal</a:t>
            </a:r>
            <a:r>
              <a:rPr sz="3300" spc="-100" dirty="0">
                <a:latin typeface="Cambria"/>
                <a:cs typeface="Cambria"/>
              </a:rPr>
              <a:t> </a:t>
            </a:r>
            <a:r>
              <a:rPr sz="3300" spc="-10" dirty="0">
                <a:latin typeface="Cambria"/>
                <a:cs typeface="Cambria"/>
              </a:rPr>
              <a:t>is</a:t>
            </a:r>
            <a:r>
              <a:rPr sz="3300" spc="-90" dirty="0">
                <a:latin typeface="Cambria"/>
                <a:cs typeface="Cambria"/>
              </a:rPr>
              <a:t> </a:t>
            </a:r>
            <a:r>
              <a:rPr sz="3300" spc="-45" dirty="0">
                <a:latin typeface="Cambria"/>
                <a:cs typeface="Cambria"/>
              </a:rPr>
              <a:t>so</a:t>
            </a:r>
            <a:r>
              <a:rPr sz="3300" spc="-135" dirty="0">
                <a:latin typeface="Cambria"/>
                <a:cs typeface="Cambria"/>
              </a:rPr>
              <a:t> </a:t>
            </a:r>
            <a:r>
              <a:rPr sz="3300" spc="-10" dirty="0">
                <a:latin typeface="Cambria"/>
                <a:cs typeface="Cambria"/>
              </a:rPr>
              <a:t>distant?</a:t>
            </a:r>
            <a:endParaRPr sz="3300" dirty="0">
              <a:latin typeface="Cambria"/>
              <a:cs typeface="Cambria"/>
            </a:endParaRPr>
          </a:p>
        </p:txBody>
      </p:sp>
      <p:pic>
        <p:nvPicPr>
          <p:cNvPr id="12" name="Picture 11" descr="A cartoon of a cube with question marks&#10;&#10;AI-generated content may be incorrect.">
            <a:extLst>
              <a:ext uri="{FF2B5EF4-FFF2-40B4-BE49-F238E27FC236}">
                <a16:creationId xmlns:a16="http://schemas.microsoft.com/office/drawing/2014/main" id="{BD3BF846-FC52-9D37-458B-764E7AED4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768" y="7579731"/>
            <a:ext cx="975993" cy="942475"/>
          </a:xfrm>
          <a:prstGeom prst="rect">
            <a:avLst/>
          </a:prstGeom>
        </p:spPr>
      </p:pic>
      <p:pic>
        <p:nvPicPr>
          <p:cNvPr id="7" name="Picture 6" descr="A cartoon character holding a hammer&#10;&#10;AI-generated content may be incorrect.">
            <a:extLst>
              <a:ext uri="{FF2B5EF4-FFF2-40B4-BE49-F238E27FC236}">
                <a16:creationId xmlns:a16="http://schemas.microsoft.com/office/drawing/2014/main" id="{B9C85E28-DC52-3266-F601-87873BC964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767" y="5805412"/>
            <a:ext cx="975994" cy="1175327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9720" y="4544858"/>
            <a:ext cx="9017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6DC137C-C07B-D006-878B-95BAC43213CA}"/>
              </a:ext>
            </a:extLst>
          </p:cNvPr>
          <p:cNvSpPr/>
          <p:nvPr/>
        </p:nvSpPr>
        <p:spPr>
          <a:xfrm>
            <a:off x="2183205" y="3795022"/>
            <a:ext cx="2376719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 descr="A cartoon of a person with a mustache&#10;&#10;AI-generated content may be incorrect.">
            <a:extLst>
              <a:ext uri="{FF2B5EF4-FFF2-40B4-BE49-F238E27FC236}">
                <a16:creationId xmlns:a16="http://schemas.microsoft.com/office/drawing/2014/main" id="{2644B125-5E80-B75E-0544-86C81304BC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" y="-7833"/>
            <a:ext cx="3628892" cy="2626222"/>
          </a:xfrm>
          <a:prstGeom prst="rect">
            <a:avLst/>
          </a:prstGeom>
        </p:spPr>
      </p:pic>
      <p:pic>
        <p:nvPicPr>
          <p:cNvPr id="27" name="object 2">
            <a:extLst>
              <a:ext uri="{FF2B5EF4-FFF2-40B4-BE49-F238E27FC236}">
                <a16:creationId xmlns:a16="http://schemas.microsoft.com/office/drawing/2014/main" id="{709E5976-2B8E-36D4-DD51-9D2E034548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000" y="2413000"/>
            <a:ext cx="1574800" cy="1003300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A08377EA-87C5-2605-9029-CE492E5BE7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0400" y="2882900"/>
            <a:ext cx="1320800" cy="228600"/>
          </a:xfrm>
          <a:prstGeom prst="rect">
            <a:avLst/>
          </a:prstGeom>
        </p:spPr>
      </p:pic>
      <p:pic>
        <p:nvPicPr>
          <p:cNvPr id="29" name="object 4">
            <a:extLst>
              <a:ext uri="{FF2B5EF4-FFF2-40B4-BE49-F238E27FC236}">
                <a16:creationId xmlns:a16="http://schemas.microsoft.com/office/drawing/2014/main" id="{FEC65486-4C42-7136-ECB2-0ACA6C485F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3800" y="2997200"/>
            <a:ext cx="647700" cy="622300"/>
          </a:xfrm>
          <a:prstGeom prst="rect">
            <a:avLst/>
          </a:prstGeom>
        </p:spPr>
      </p:pic>
      <p:pic>
        <p:nvPicPr>
          <p:cNvPr id="30" name="object 5">
            <a:extLst>
              <a:ext uri="{FF2B5EF4-FFF2-40B4-BE49-F238E27FC236}">
                <a16:creationId xmlns:a16="http://schemas.microsoft.com/office/drawing/2014/main" id="{95B6851E-18D2-E268-08D5-0C3F00487F8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2300" y="2997200"/>
            <a:ext cx="622300" cy="622300"/>
          </a:xfrm>
          <a:prstGeom prst="rect">
            <a:avLst/>
          </a:prstGeom>
        </p:spPr>
      </p:pic>
      <p:pic>
        <p:nvPicPr>
          <p:cNvPr id="31" name="object 6">
            <a:extLst>
              <a:ext uri="{FF2B5EF4-FFF2-40B4-BE49-F238E27FC236}">
                <a16:creationId xmlns:a16="http://schemas.microsoft.com/office/drawing/2014/main" id="{6D484C65-DD27-FD44-C135-8E43C7D05C0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6500" y="2324100"/>
            <a:ext cx="1295400" cy="596900"/>
          </a:xfrm>
          <a:prstGeom prst="rect">
            <a:avLst/>
          </a:prstGeom>
        </p:spPr>
      </p:pic>
      <p:pic>
        <p:nvPicPr>
          <p:cNvPr id="32" name="object 7">
            <a:extLst>
              <a:ext uri="{FF2B5EF4-FFF2-40B4-BE49-F238E27FC236}">
                <a16:creationId xmlns:a16="http://schemas.microsoft.com/office/drawing/2014/main" id="{16DD5BA9-1A0F-6036-36AF-529C312C8D1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7200" y="2882900"/>
            <a:ext cx="1320800" cy="228600"/>
          </a:xfrm>
          <a:prstGeom prst="rect">
            <a:avLst/>
          </a:prstGeom>
        </p:spPr>
      </p:pic>
      <p:pic>
        <p:nvPicPr>
          <p:cNvPr id="33" name="object 8">
            <a:extLst>
              <a:ext uri="{FF2B5EF4-FFF2-40B4-BE49-F238E27FC236}">
                <a16:creationId xmlns:a16="http://schemas.microsoft.com/office/drawing/2014/main" id="{F237E0B2-92F0-52D3-B9D5-FBE77452302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80600" y="2362200"/>
            <a:ext cx="1320800" cy="1206500"/>
          </a:xfrm>
          <a:prstGeom prst="rect">
            <a:avLst/>
          </a:prstGeom>
        </p:spPr>
      </p:pic>
      <p:pic>
        <p:nvPicPr>
          <p:cNvPr id="34" name="object 9">
            <a:extLst>
              <a:ext uri="{FF2B5EF4-FFF2-40B4-BE49-F238E27FC236}">
                <a16:creationId xmlns:a16="http://schemas.microsoft.com/office/drawing/2014/main" id="{333523A9-807E-D46A-547B-411812017BF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84000" y="2882900"/>
            <a:ext cx="1320800" cy="228600"/>
          </a:xfrm>
          <a:prstGeom prst="rect">
            <a:avLst/>
          </a:prstGeom>
        </p:spPr>
      </p:pic>
      <p:pic>
        <p:nvPicPr>
          <p:cNvPr id="35" name="object 10">
            <a:extLst>
              <a:ext uri="{FF2B5EF4-FFF2-40B4-BE49-F238E27FC236}">
                <a16:creationId xmlns:a16="http://schemas.microsoft.com/office/drawing/2014/main" id="{A4EB13E9-F2F3-D426-8D22-5552DB1CF498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525500" y="2413000"/>
            <a:ext cx="1219200" cy="1117600"/>
          </a:xfrm>
          <a:prstGeom prst="rect">
            <a:avLst/>
          </a:prstGeom>
        </p:spPr>
      </p:pic>
      <p:sp>
        <p:nvSpPr>
          <p:cNvPr id="36" name="object 12">
            <a:extLst>
              <a:ext uri="{FF2B5EF4-FFF2-40B4-BE49-F238E27FC236}">
                <a16:creationId xmlns:a16="http://schemas.microsoft.com/office/drawing/2014/main" id="{B35275D2-1BE0-C0A5-0F9B-9E86A976BD6A}"/>
              </a:ext>
            </a:extLst>
          </p:cNvPr>
          <p:cNvSpPr txBox="1"/>
          <p:nvPr/>
        </p:nvSpPr>
        <p:spPr>
          <a:xfrm>
            <a:off x="5903681" y="3844572"/>
            <a:ext cx="2009775" cy="824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950"/>
              </a:lnSpc>
              <a:spcBef>
                <a:spcPts val="125"/>
              </a:spcBef>
            </a:pPr>
            <a:r>
              <a:rPr sz="2750" spc="-145" dirty="0">
                <a:latin typeface="Arial MT"/>
                <a:cs typeface="Arial MT"/>
              </a:rPr>
              <a:t>Preprocessing</a:t>
            </a:r>
            <a:endParaRPr sz="2750">
              <a:latin typeface="Arial MT"/>
              <a:cs typeface="Arial MT"/>
            </a:endParaRPr>
          </a:p>
          <a:p>
            <a:pPr marL="15240" algn="ctr">
              <a:lnSpc>
                <a:spcPts val="3310"/>
              </a:lnSpc>
            </a:pPr>
            <a:r>
              <a:rPr sz="3050" spc="-305" dirty="0">
                <a:latin typeface="Arial MT"/>
                <a:cs typeface="Arial MT"/>
              </a:rPr>
              <a:t>Pipeline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921AE5E8-2DD9-3A8C-EB2A-9A386E983837}"/>
              </a:ext>
            </a:extLst>
          </p:cNvPr>
          <p:cNvSpPr txBox="1"/>
          <p:nvPr/>
        </p:nvSpPr>
        <p:spPr>
          <a:xfrm>
            <a:off x="1315209" y="3998222"/>
            <a:ext cx="7493000" cy="514807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65"/>
              </a:spcBef>
            </a:pPr>
            <a:endParaRPr lang="en-IN" sz="2900" dirty="0">
              <a:latin typeface="Cambria" panose="02040503050406030204" pitchFamily="18" charset="0"/>
              <a:ea typeface="Cambria" panose="02040503050406030204" pitchFamily="18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2900" dirty="0">
              <a:latin typeface="Cambria" panose="02040503050406030204" pitchFamily="18" charset="0"/>
              <a:ea typeface="Cambria" panose="02040503050406030204" pitchFamily="18" charset="0"/>
              <a:cs typeface="Consolas"/>
            </a:endParaRPr>
          </a:p>
          <a:p>
            <a:pPr marL="323215" marR="181610" indent="-273050">
              <a:lnSpc>
                <a:spcPct val="101899"/>
              </a:lnSpc>
              <a:buChar char="•"/>
              <a:tabLst>
                <a:tab pos="335915" algn="l"/>
              </a:tabLst>
            </a:pPr>
            <a:r>
              <a:rPr sz="2700" b="1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Build</a:t>
            </a:r>
            <a:r>
              <a:rPr sz="2700" b="1" spc="-2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700" b="1" spc="-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Specialized</a:t>
            </a:r>
            <a:r>
              <a:rPr sz="2700" b="1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7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:</a:t>
            </a:r>
            <a:r>
              <a:rPr sz="27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Develop</a:t>
            </a:r>
            <a:r>
              <a:rPr lang="en-IN" sz="270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ed</a:t>
            </a:r>
            <a:r>
              <a:rPr sz="2700" spc="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5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modular 	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using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3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7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Double</a:t>
            </a:r>
            <a:r>
              <a:rPr sz="27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Deep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Q-</a:t>
            </a:r>
            <a:r>
              <a:rPr sz="27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Network</a:t>
            </a:r>
            <a:r>
              <a:rPr sz="2700" spc="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(DDQN),</a:t>
            </a:r>
            <a:r>
              <a:rPr sz="2700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3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 	</a:t>
            </a:r>
            <a:r>
              <a:rPr sz="27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robust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architecture</a:t>
            </a:r>
            <a:r>
              <a:rPr sz="27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designed</a:t>
            </a:r>
            <a:r>
              <a:rPr sz="27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stabilize</a:t>
            </a: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learning.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331470" marR="1036319" indent="-281305">
              <a:lnSpc>
                <a:spcPct val="101899"/>
              </a:lnSpc>
              <a:spcBef>
                <a:spcPts val="1600"/>
              </a:spcBef>
              <a:buChar char="•"/>
              <a:tabLst>
                <a:tab pos="338455" algn="l"/>
              </a:tabLst>
            </a:pPr>
            <a:r>
              <a:rPr sz="2700" b="1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Optimize</a:t>
            </a:r>
            <a:r>
              <a:rPr sz="2700" b="1" spc="-1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Perception:</a:t>
            </a:r>
            <a:r>
              <a:rPr sz="2700" b="1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Implement</a:t>
            </a:r>
            <a:r>
              <a:rPr sz="2700" spc="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5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700" spc="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rigorous 	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preprocessing</a:t>
            </a:r>
            <a:r>
              <a:rPr sz="27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pipeline: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813435" lvl="1" indent="-273685">
              <a:lnSpc>
                <a:spcPct val="100000"/>
              </a:lnSpc>
              <a:spcBef>
                <a:spcPts val="60"/>
              </a:spcBef>
              <a:buClr>
                <a:srgbClr val="3F3F3F"/>
              </a:buClr>
              <a:buChar char="o"/>
              <a:tabLst>
                <a:tab pos="813435" algn="l"/>
              </a:tabLst>
            </a:pP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Convert</a:t>
            </a:r>
            <a:r>
              <a:rPr sz="27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frames</a:t>
            </a:r>
            <a:r>
              <a:rPr sz="27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grayscale.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816610" lvl="1" indent="-276860">
              <a:lnSpc>
                <a:spcPct val="100000"/>
              </a:lnSpc>
              <a:spcBef>
                <a:spcPts val="259"/>
              </a:spcBef>
              <a:buClr>
                <a:srgbClr val="3F3F3F"/>
              </a:buClr>
              <a:buChar char="o"/>
              <a:tabLst>
                <a:tab pos="816610" algn="l"/>
              </a:tabLst>
            </a:pPr>
            <a:r>
              <a:rPr sz="2700" spc="-1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Downsample</a:t>
            </a:r>
            <a:r>
              <a:rPr sz="2700" spc="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84x84</a:t>
            </a:r>
            <a:r>
              <a:rPr sz="27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resolution.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815340" marR="43180" lvl="1" indent="-275590">
              <a:lnSpc>
                <a:spcPct val="103400"/>
              </a:lnSpc>
              <a:spcBef>
                <a:spcPts val="195"/>
              </a:spcBef>
              <a:buClr>
                <a:srgbClr val="565656"/>
              </a:buClr>
              <a:buChar char="o"/>
              <a:tabLst>
                <a:tab pos="820419" algn="l"/>
              </a:tabLst>
            </a:pP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Stack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4</a:t>
            </a:r>
            <a:r>
              <a:rPr sz="270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consecutive</a:t>
            </a:r>
            <a:r>
              <a:rPr sz="2700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frames</a:t>
            </a:r>
            <a:r>
              <a:rPr sz="27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give</a:t>
            </a:r>
            <a:r>
              <a:rPr sz="27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7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</a:t>
            </a:r>
            <a:r>
              <a:rPr sz="27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3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 	</a:t>
            </a:r>
            <a:r>
              <a:rPr sz="2700" spc="-1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sense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of</a:t>
            </a:r>
            <a:r>
              <a:rPr sz="27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motion</a:t>
            </a:r>
            <a:r>
              <a:rPr sz="27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7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velocity.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C5C47741-4D60-9F31-5E5A-B0D0F44A80A8}"/>
              </a:ext>
            </a:extLst>
          </p:cNvPr>
          <p:cNvSpPr txBox="1"/>
          <p:nvPr/>
        </p:nvSpPr>
        <p:spPr>
          <a:xfrm>
            <a:off x="9961230" y="3862211"/>
            <a:ext cx="1134110" cy="7994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0655">
              <a:lnSpc>
                <a:spcPts val="2935"/>
              </a:lnSpc>
              <a:spcBef>
                <a:spcPts val="135"/>
              </a:spcBef>
            </a:pPr>
            <a:r>
              <a:rPr sz="2600" spc="-10" dirty="0">
                <a:latin typeface="Arial MT"/>
                <a:cs typeface="Arial MT"/>
              </a:rPr>
              <a:t>Agent</a:t>
            </a:r>
            <a:endParaRPr sz="2600" dirty="0">
              <a:latin typeface="Arial MT"/>
              <a:cs typeface="Arial MT"/>
            </a:endParaRPr>
          </a:p>
          <a:p>
            <a:pPr marL="12700">
              <a:lnSpc>
                <a:spcPts val="3115"/>
              </a:lnSpc>
            </a:pPr>
            <a:r>
              <a:rPr sz="2750" spc="-150" dirty="0">
                <a:latin typeface="Arial MT"/>
                <a:cs typeface="Arial MT"/>
              </a:rPr>
              <a:t>Training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1B02AC8C-05F3-93E8-C752-C1BAA7A08DEB}"/>
              </a:ext>
            </a:extLst>
          </p:cNvPr>
          <p:cNvSpPr txBox="1"/>
          <p:nvPr/>
        </p:nvSpPr>
        <p:spPr>
          <a:xfrm>
            <a:off x="9310832" y="4991808"/>
            <a:ext cx="7294880" cy="3187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5"/>
              </a:spcBef>
            </a:pPr>
            <a:endParaRPr sz="29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289560" marR="5080" indent="-277495">
              <a:lnSpc>
                <a:spcPct val="101899"/>
              </a:lnSpc>
              <a:buChar char="•"/>
              <a:tabLst>
                <a:tab pos="291465" algn="l"/>
              </a:tabLst>
            </a:pPr>
            <a:r>
              <a:rPr sz="2700" b="1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Train</a:t>
            </a:r>
            <a:r>
              <a:rPr sz="2700" b="1" spc="-1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700" b="1" spc="-2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Evaluate:</a:t>
            </a:r>
            <a:r>
              <a:rPr sz="2700" b="1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Execute</a:t>
            </a:r>
            <a:r>
              <a:rPr sz="2700" spc="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5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7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training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regimen 	</a:t>
            </a:r>
            <a:r>
              <a:rPr sz="270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over</a:t>
            </a:r>
            <a:r>
              <a:rPr sz="27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8,000</a:t>
            </a:r>
            <a:r>
              <a:rPr sz="27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episodes,</a:t>
            </a:r>
            <a:r>
              <a:rPr sz="27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implementing</a:t>
            </a:r>
            <a:r>
              <a:rPr sz="2700" spc="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checkpointing 	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ensure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persistence.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287655" marR="59690" indent="-275590">
              <a:lnSpc>
                <a:spcPct val="101899"/>
              </a:lnSpc>
              <a:spcBef>
                <a:spcPts val="1600"/>
              </a:spcBef>
              <a:buChar char="•"/>
              <a:tabLst>
                <a:tab pos="287655" algn="l"/>
                <a:tab pos="297815" algn="l"/>
              </a:tabLst>
            </a:pP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	</a:t>
            </a:r>
            <a:r>
              <a:rPr sz="2700" b="1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Analyze</a:t>
            </a:r>
            <a:r>
              <a:rPr sz="2700" b="1" spc="-2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Performance:</a:t>
            </a:r>
            <a:r>
              <a:rPr sz="2700" b="1" spc="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Log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</a:t>
            </a:r>
            <a:r>
              <a:rPr sz="27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visualize</a:t>
            </a:r>
            <a:r>
              <a:rPr sz="27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key </a:t>
            </a:r>
            <a:r>
              <a:rPr sz="27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metrics</a:t>
            </a:r>
            <a:r>
              <a:rPr sz="2700" spc="-1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track</a:t>
            </a:r>
            <a:r>
              <a:rPr sz="2700" spc="-1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700" spc="-1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agent's</a:t>
            </a: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learning</a:t>
            </a:r>
            <a:r>
              <a:rPr sz="27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journey</a:t>
            </a:r>
            <a:r>
              <a:rPr sz="27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from </a:t>
            </a:r>
            <a:r>
              <a:rPr sz="27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novice</a:t>
            </a:r>
            <a:r>
              <a:rPr sz="27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700" spc="-1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expert.</a:t>
            </a:r>
            <a:endParaRPr sz="27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989AF-2F92-82BE-3B02-4588F0951800}"/>
              </a:ext>
            </a:extLst>
          </p:cNvPr>
          <p:cNvSpPr/>
          <p:nvPr/>
        </p:nvSpPr>
        <p:spPr>
          <a:xfrm>
            <a:off x="5791199" y="3820006"/>
            <a:ext cx="2539833" cy="824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B835B9-6E6E-553E-CE8D-D76BD1B36826}"/>
              </a:ext>
            </a:extLst>
          </p:cNvPr>
          <p:cNvSpPr txBox="1"/>
          <p:nvPr/>
        </p:nvSpPr>
        <p:spPr>
          <a:xfrm>
            <a:off x="5872755" y="3795022"/>
            <a:ext cx="237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latin typeface="Consolas" panose="020B0609020204030204" pitchFamily="49" charset="0"/>
              </a:rPr>
              <a:t>PROCESSING PIPELINE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C582D-C3B3-DDC3-6E64-98F18BE6F0AB}"/>
              </a:ext>
            </a:extLst>
          </p:cNvPr>
          <p:cNvSpPr txBox="1"/>
          <p:nvPr/>
        </p:nvSpPr>
        <p:spPr>
          <a:xfrm>
            <a:off x="2183205" y="3797331"/>
            <a:ext cx="23767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latin typeface="Consolas" panose="020B0609020204030204" pitchFamily="49" charset="0"/>
              </a:rPr>
              <a:t>ENVIRONMENT</a:t>
            </a:r>
          </a:p>
          <a:p>
            <a:pPr algn="ctr"/>
            <a:r>
              <a:rPr lang="en-IN" sz="2700" b="1" dirty="0">
                <a:latin typeface="Consolas" panose="020B0609020204030204" pitchFamily="49" charset="0"/>
              </a:rPr>
              <a:t>SETUP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F98A85-EA0B-8A1B-DB6B-EE3070DF1248}"/>
              </a:ext>
            </a:extLst>
          </p:cNvPr>
          <p:cNvSpPr/>
          <p:nvPr/>
        </p:nvSpPr>
        <p:spPr>
          <a:xfrm>
            <a:off x="12958272" y="3763464"/>
            <a:ext cx="2133600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09C794-1C8E-F307-A047-83B777AF57A0}"/>
              </a:ext>
            </a:extLst>
          </p:cNvPr>
          <p:cNvSpPr txBox="1"/>
          <p:nvPr/>
        </p:nvSpPr>
        <p:spPr>
          <a:xfrm>
            <a:off x="12639944" y="3838463"/>
            <a:ext cx="2770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latin typeface="Consolas" panose="020B0609020204030204" pitchFamily="49" charset="0"/>
              </a:rPr>
              <a:t>PERFORMANCE ANALYSIS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B83689-8CC3-0F89-F3F6-6D7EA66550DC}"/>
              </a:ext>
            </a:extLst>
          </p:cNvPr>
          <p:cNvSpPr/>
          <p:nvPr/>
        </p:nvSpPr>
        <p:spPr>
          <a:xfrm>
            <a:off x="9673769" y="3810544"/>
            <a:ext cx="1955800" cy="876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E5852F-A907-2D27-104E-95C4CE89B571}"/>
              </a:ext>
            </a:extLst>
          </p:cNvPr>
          <p:cNvSpPr txBox="1"/>
          <p:nvPr/>
        </p:nvSpPr>
        <p:spPr>
          <a:xfrm>
            <a:off x="9706836" y="3763464"/>
            <a:ext cx="192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latin typeface="Consolas" panose="020B0609020204030204" pitchFamily="49" charset="0"/>
              </a:rPr>
              <a:t>AGENT </a:t>
            </a:r>
            <a:br>
              <a:rPr lang="en-IN" sz="2700" b="1" dirty="0">
                <a:latin typeface="Consolas" panose="020B0609020204030204" pitchFamily="49" charset="0"/>
              </a:rPr>
            </a:br>
            <a:r>
              <a:rPr lang="en-IN" sz="2700" b="1" dirty="0">
                <a:latin typeface="Consolas" panose="020B0609020204030204" pitchFamily="49" charset="0"/>
              </a:rPr>
              <a:t>TRAINING</a:t>
            </a:r>
          </a:p>
        </p:txBody>
      </p:sp>
      <p:sp>
        <p:nvSpPr>
          <p:cNvPr id="47" name="object 21"/>
          <p:cNvSpPr txBox="1">
            <a:spLocks/>
          </p:cNvSpPr>
          <p:nvPr/>
        </p:nvSpPr>
        <p:spPr>
          <a:xfrm>
            <a:off x="4520871" y="112862"/>
            <a:ext cx="8852229" cy="1435792"/>
          </a:xfrm>
          <a:prstGeom prst="rect">
            <a:avLst/>
          </a:prstGeom>
        </p:spPr>
        <p:txBody>
          <a:bodyPr vert="horz" wrap="square" lIns="0" tIns="32462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777240" algn="ctr">
              <a:spcBef>
                <a:spcPts val="120"/>
              </a:spcBef>
            </a:pPr>
            <a:r>
              <a:rPr lang="en-IN" sz="7200" b="1" dirty="0">
                <a:latin typeface="Arial MT"/>
                <a:cs typeface="Calibri"/>
              </a:rPr>
              <a:t>Project</a:t>
            </a:r>
            <a:r>
              <a:rPr lang="en-IN" sz="7200" b="1" spc="-45" dirty="0">
                <a:latin typeface="Arial MT"/>
                <a:cs typeface="Calibri"/>
              </a:rPr>
              <a:t> </a:t>
            </a:r>
            <a:r>
              <a:rPr lang="en-IN" sz="7200" b="1" spc="-10" dirty="0">
                <a:latin typeface="Arial MT"/>
                <a:cs typeface="Calibri"/>
              </a:rPr>
              <a:t>Objectives</a:t>
            </a:r>
            <a:endParaRPr lang="en-IN" sz="7200" b="1" dirty="0">
              <a:latin typeface="Arial MT"/>
              <a:cs typeface="Calibri"/>
            </a:endParaRPr>
          </a:p>
        </p:txBody>
      </p:sp>
      <p:sp>
        <p:nvSpPr>
          <p:cNvPr id="73" name="object 22"/>
          <p:cNvSpPr txBox="1"/>
          <p:nvPr/>
        </p:nvSpPr>
        <p:spPr>
          <a:xfrm>
            <a:off x="9423954" y="8599338"/>
            <a:ext cx="1206500" cy="1041400"/>
          </a:xfrm>
          <a:prstGeom prst="rect">
            <a:avLst/>
          </a:prstGeom>
          <a:ln w="21166">
            <a:solidFill>
              <a:srgbClr val="74483F"/>
            </a:solidFill>
          </a:ln>
        </p:spPr>
        <p:txBody>
          <a:bodyPr vert="horz" wrap="square" lIns="0" tIns="217804" rIns="0" bIns="0" rtlCol="0">
            <a:spAutoFit/>
          </a:bodyPr>
          <a:lstStyle/>
          <a:p>
            <a:pPr marL="51435" algn="ctr">
              <a:lnSpc>
                <a:spcPts val="2055"/>
              </a:lnSpc>
              <a:spcBef>
                <a:spcPts val="1714"/>
              </a:spcBef>
            </a:pPr>
            <a:r>
              <a:rPr sz="1800" spc="-100" dirty="0">
                <a:latin typeface="Times New Roman"/>
                <a:cs typeface="Times New Roman"/>
              </a:rPr>
              <a:t>Raw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Game</a:t>
            </a:r>
            <a:endParaRPr sz="1800" dirty="0">
              <a:latin typeface="Times New Roman"/>
              <a:cs typeface="Times New Roman"/>
            </a:endParaRPr>
          </a:p>
          <a:p>
            <a:pPr marL="53340" algn="ctr">
              <a:lnSpc>
                <a:spcPts val="1935"/>
              </a:lnSpc>
            </a:pPr>
            <a:r>
              <a:rPr sz="1700" spc="-10" dirty="0">
                <a:latin typeface="Times New Roman"/>
                <a:cs typeface="Times New Roman"/>
              </a:rPr>
              <a:t>Frames</a:t>
            </a:r>
            <a:endParaRPr sz="1700" dirty="0">
              <a:latin typeface="Times New Roman"/>
              <a:cs typeface="Times New Roman"/>
            </a:endParaRPr>
          </a:p>
        </p:txBody>
      </p:sp>
      <p:grpSp>
        <p:nvGrpSpPr>
          <p:cNvPr id="74" name="object 14"/>
          <p:cNvGrpSpPr/>
          <p:nvPr/>
        </p:nvGrpSpPr>
        <p:grpSpPr>
          <a:xfrm>
            <a:off x="10639761" y="8605688"/>
            <a:ext cx="1672589" cy="1054100"/>
            <a:chOff x="2209800" y="5008033"/>
            <a:chExt cx="1672589" cy="1054100"/>
          </a:xfrm>
        </p:grpSpPr>
        <p:sp>
          <p:nvSpPr>
            <p:cNvPr id="75" name="object 15"/>
            <p:cNvSpPr/>
            <p:nvPr/>
          </p:nvSpPr>
          <p:spPr>
            <a:xfrm>
              <a:off x="3875617" y="5008033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1054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6"/>
            <p:cNvSpPr/>
            <p:nvPr/>
          </p:nvSpPr>
          <p:spPr>
            <a:xfrm>
              <a:off x="2510367" y="5014383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60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7"/>
            <p:cNvSpPr/>
            <p:nvPr/>
          </p:nvSpPr>
          <p:spPr>
            <a:xfrm>
              <a:off x="2510367" y="6055783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60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9800" y="5029200"/>
              <a:ext cx="393700" cy="977900"/>
            </a:xfrm>
            <a:prstGeom prst="rect">
              <a:avLst/>
            </a:prstGeom>
          </p:spPr>
        </p:pic>
      </p:grpSp>
      <p:sp>
        <p:nvSpPr>
          <p:cNvPr id="79" name="object 23"/>
          <p:cNvSpPr txBox="1"/>
          <p:nvPr/>
        </p:nvSpPr>
        <p:spPr>
          <a:xfrm>
            <a:off x="11070877" y="8605688"/>
            <a:ext cx="1228725" cy="9613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ct val="89100"/>
              </a:lnSpc>
              <a:spcBef>
                <a:spcPts val="355"/>
              </a:spcBef>
            </a:pPr>
            <a:r>
              <a:rPr sz="1700" spc="-25" dirty="0">
                <a:latin typeface="Calibri"/>
                <a:cs typeface="Calibri"/>
              </a:rPr>
              <a:t>Preprocessing </a:t>
            </a:r>
            <a:r>
              <a:rPr sz="1700" spc="-10" dirty="0">
                <a:latin typeface="Times New Roman"/>
                <a:cs typeface="Times New Roman"/>
              </a:rPr>
              <a:t>Pipeline </a:t>
            </a:r>
            <a:r>
              <a:rPr sz="1600" dirty="0">
                <a:latin typeface="Times New Roman"/>
                <a:cs typeface="Times New Roman"/>
              </a:rPr>
              <a:t>(Stack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465" dirty="0">
                <a:latin typeface="Times New Roman"/>
                <a:cs typeface="Times New Roman"/>
              </a:rPr>
              <a:t>&amp;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Grayscale)</a:t>
            </a:r>
            <a:endParaRPr sz="1650" dirty="0">
              <a:latin typeface="Times New Roman"/>
              <a:cs typeface="Times New Roman"/>
            </a:endParaRPr>
          </a:p>
        </p:txBody>
      </p:sp>
      <p:pic>
        <p:nvPicPr>
          <p:cNvPr id="80" name="object 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23356" y="8660721"/>
            <a:ext cx="342900" cy="977900"/>
          </a:xfrm>
          <a:prstGeom prst="rect">
            <a:avLst/>
          </a:prstGeom>
        </p:spPr>
      </p:pic>
      <p:sp>
        <p:nvSpPr>
          <p:cNvPr id="81" name="object 3"/>
          <p:cNvSpPr/>
          <p:nvPr/>
        </p:nvSpPr>
        <p:spPr>
          <a:xfrm>
            <a:off x="14294585" y="8893939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546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7448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4"/>
          <p:cNvGrpSpPr/>
          <p:nvPr/>
        </p:nvGrpSpPr>
        <p:grpSpPr>
          <a:xfrm>
            <a:off x="14265756" y="8659980"/>
            <a:ext cx="1282700" cy="1054100"/>
            <a:chOff x="5825066" y="5008033"/>
            <a:chExt cx="1282700" cy="1054100"/>
          </a:xfrm>
        </p:grpSpPr>
        <p:sp>
          <p:nvSpPr>
            <p:cNvPr id="83" name="object 5"/>
            <p:cNvSpPr/>
            <p:nvPr/>
          </p:nvSpPr>
          <p:spPr>
            <a:xfrm>
              <a:off x="7101416" y="5008033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1054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6"/>
            <p:cNvSpPr/>
            <p:nvPr/>
          </p:nvSpPr>
          <p:spPr>
            <a:xfrm>
              <a:off x="5825066" y="5014383"/>
              <a:ext cx="1282700" cy="0"/>
            </a:xfrm>
            <a:custGeom>
              <a:avLst/>
              <a:gdLst/>
              <a:ahLst/>
              <a:cxnLst/>
              <a:rect l="l" t="t" r="r" b="b"/>
              <a:pathLst>
                <a:path w="1282700">
                  <a:moveTo>
                    <a:pt x="0" y="0"/>
                  </a:moveTo>
                  <a:lnTo>
                    <a:pt x="128270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"/>
            <p:cNvSpPr/>
            <p:nvPr/>
          </p:nvSpPr>
          <p:spPr>
            <a:xfrm>
              <a:off x="5825066" y="6055783"/>
              <a:ext cx="1282700" cy="0"/>
            </a:xfrm>
            <a:custGeom>
              <a:avLst/>
              <a:gdLst/>
              <a:ahLst/>
              <a:cxnLst/>
              <a:rect l="l" t="t" r="r" b="b"/>
              <a:pathLst>
                <a:path w="1282700">
                  <a:moveTo>
                    <a:pt x="0" y="0"/>
                  </a:moveTo>
                  <a:lnTo>
                    <a:pt x="1282700" y="0"/>
                  </a:lnTo>
                </a:path>
              </a:pathLst>
            </a:custGeom>
            <a:ln w="12700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9"/>
          <p:cNvGrpSpPr/>
          <p:nvPr/>
        </p:nvGrpSpPr>
        <p:grpSpPr>
          <a:xfrm>
            <a:off x="15831513" y="8604908"/>
            <a:ext cx="1278890" cy="1062990"/>
            <a:chOff x="7446433" y="5003800"/>
            <a:chExt cx="1278890" cy="1062990"/>
          </a:xfrm>
        </p:grpSpPr>
        <p:sp>
          <p:nvSpPr>
            <p:cNvPr id="88" name="object 10"/>
            <p:cNvSpPr/>
            <p:nvPr/>
          </p:nvSpPr>
          <p:spPr>
            <a:xfrm>
              <a:off x="8714316" y="5003800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89">
                  <a:moveTo>
                    <a:pt x="0" y="1062566"/>
                  </a:moveTo>
                  <a:lnTo>
                    <a:pt x="0" y="0"/>
                  </a:lnTo>
                </a:path>
              </a:pathLst>
            </a:custGeom>
            <a:ln w="21166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1"/>
            <p:cNvSpPr/>
            <p:nvPr/>
          </p:nvSpPr>
          <p:spPr>
            <a:xfrm>
              <a:off x="7446433" y="5014383"/>
              <a:ext cx="1278890" cy="0"/>
            </a:xfrm>
            <a:custGeom>
              <a:avLst/>
              <a:gdLst/>
              <a:ahLst/>
              <a:cxnLst/>
              <a:rect l="l" t="t" r="r" b="b"/>
              <a:pathLst>
                <a:path w="1278890">
                  <a:moveTo>
                    <a:pt x="0" y="0"/>
                  </a:moveTo>
                  <a:lnTo>
                    <a:pt x="1278466" y="0"/>
                  </a:lnTo>
                </a:path>
              </a:pathLst>
            </a:custGeom>
            <a:ln w="21166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2"/>
            <p:cNvSpPr/>
            <p:nvPr/>
          </p:nvSpPr>
          <p:spPr>
            <a:xfrm>
              <a:off x="7446433" y="6055783"/>
              <a:ext cx="1278890" cy="0"/>
            </a:xfrm>
            <a:custGeom>
              <a:avLst/>
              <a:gdLst/>
              <a:ahLst/>
              <a:cxnLst/>
              <a:rect l="l" t="t" r="r" b="b"/>
              <a:pathLst>
                <a:path w="1278890">
                  <a:moveTo>
                    <a:pt x="0" y="0"/>
                  </a:moveTo>
                  <a:lnTo>
                    <a:pt x="1278466" y="0"/>
                  </a:lnTo>
                </a:path>
              </a:pathLst>
            </a:custGeom>
            <a:ln w="21166">
              <a:solidFill>
                <a:srgbClr val="744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888185" y="8675538"/>
            <a:ext cx="406400" cy="977900"/>
          </a:xfrm>
          <a:prstGeom prst="rect">
            <a:avLst/>
          </a:prstGeom>
        </p:spPr>
      </p:pic>
      <p:pic>
        <p:nvPicPr>
          <p:cNvPr id="93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535756" y="8660721"/>
            <a:ext cx="419100" cy="977900"/>
          </a:xfrm>
          <a:prstGeom prst="rect">
            <a:avLst/>
          </a:prstGeom>
        </p:spPr>
      </p:pic>
      <p:sp>
        <p:nvSpPr>
          <p:cNvPr id="94" name="object 24"/>
          <p:cNvSpPr txBox="1"/>
          <p:nvPr/>
        </p:nvSpPr>
        <p:spPr>
          <a:xfrm>
            <a:off x="12634590" y="8630641"/>
            <a:ext cx="1231900" cy="1041400"/>
          </a:xfrm>
          <a:prstGeom prst="rect">
            <a:avLst/>
          </a:prstGeom>
          <a:ln w="21166">
            <a:solidFill>
              <a:srgbClr val="74483F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374650" marR="68580" indent="-271145">
              <a:lnSpc>
                <a:spcPts val="1800"/>
              </a:lnSpc>
              <a:spcBef>
                <a:spcPts val="1225"/>
              </a:spcBef>
            </a:pPr>
            <a:r>
              <a:rPr sz="1700" dirty="0">
                <a:latin typeface="Times New Roman"/>
                <a:cs typeface="Times New Roman"/>
              </a:rPr>
              <a:t>CNN-</a:t>
            </a:r>
            <a:r>
              <a:rPr sz="1700" spc="-10" dirty="0">
                <a:latin typeface="Times New Roman"/>
                <a:cs typeface="Times New Roman"/>
              </a:rPr>
              <a:t>based Agent </a:t>
            </a:r>
            <a:r>
              <a:rPr sz="1700" spc="-20" dirty="0">
                <a:latin typeface="Times New Roman"/>
                <a:cs typeface="Times New Roman"/>
              </a:rPr>
              <a:t>DDQN)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95" name="object 25"/>
          <p:cNvSpPr txBox="1"/>
          <p:nvPr/>
        </p:nvSpPr>
        <p:spPr>
          <a:xfrm>
            <a:off x="14362276" y="8704936"/>
            <a:ext cx="1089660" cy="75438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indent="42545" algn="ctr">
              <a:lnSpc>
                <a:spcPts val="1800"/>
              </a:lnSpc>
              <a:spcBef>
                <a:spcPts val="465"/>
              </a:spcBef>
            </a:pPr>
            <a:r>
              <a:rPr sz="1800" spc="-10" dirty="0">
                <a:latin typeface="Times New Roman"/>
                <a:cs typeface="Times New Roman"/>
              </a:rPr>
              <a:t>Select </a:t>
            </a:r>
            <a:r>
              <a:rPr sz="1700" spc="-10" dirty="0">
                <a:latin typeface="Times New Roman"/>
                <a:cs typeface="Times New Roman"/>
              </a:rPr>
              <a:t>Action </a:t>
            </a:r>
            <a:r>
              <a:rPr sz="1650" spc="-10" dirty="0">
                <a:latin typeface="Times New Roman"/>
                <a:cs typeface="Times New Roman"/>
              </a:rPr>
              <a:t>(MoveJump</a:t>
            </a: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96" name="object 26"/>
          <p:cNvSpPr txBox="1"/>
          <p:nvPr/>
        </p:nvSpPr>
        <p:spPr>
          <a:xfrm>
            <a:off x="15996825" y="8875351"/>
            <a:ext cx="1091565" cy="54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95"/>
              </a:spcBef>
            </a:pPr>
            <a:r>
              <a:rPr sz="1950" spc="-215" dirty="0">
                <a:latin typeface="Times New Roman"/>
                <a:cs typeface="Times New Roman"/>
              </a:rPr>
              <a:t>Log</a:t>
            </a:r>
            <a:r>
              <a:rPr sz="1950" spc="95" dirty="0">
                <a:latin typeface="Times New Roman"/>
                <a:cs typeface="Times New Roman"/>
              </a:rPr>
              <a:t> </a:t>
            </a:r>
            <a:r>
              <a:rPr sz="1950" spc="-90" dirty="0">
                <a:latin typeface="Times New Roman"/>
                <a:cs typeface="Times New Roman"/>
              </a:rPr>
              <a:t>Metrics</a:t>
            </a:r>
            <a:endParaRPr sz="1950" dirty="0">
              <a:latin typeface="Times New Roman"/>
              <a:cs typeface="Times New Roman"/>
            </a:endParaRPr>
          </a:p>
          <a:p>
            <a:pPr marL="76835">
              <a:lnSpc>
                <a:spcPts val="2000"/>
              </a:lnSpc>
            </a:pPr>
            <a:r>
              <a:rPr lang="en-IN" sz="1850" spc="-375" dirty="0">
                <a:latin typeface="Times New Roman"/>
                <a:cs typeface="Times New Roman"/>
              </a:rPr>
              <a:t>&amp;</a:t>
            </a:r>
            <a:r>
              <a:rPr sz="1850" spc="5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Evaluate</a:t>
            </a:r>
            <a:endParaRPr sz="1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65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5700" y="6921500"/>
            <a:ext cx="4838700" cy="54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7500" y="4914900"/>
            <a:ext cx="1282700" cy="1295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55300" y="4914900"/>
            <a:ext cx="1282700" cy="1295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4400" y="3810000"/>
            <a:ext cx="5537200" cy="889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9000" y="7637075"/>
            <a:ext cx="3048000" cy="508000"/>
          </a:xfrm>
          <a:prstGeom prst="rect">
            <a:avLst/>
          </a:prstGeom>
        </p:spPr>
      </p:pic>
      <p:sp>
        <p:nvSpPr>
          <p:cNvPr id="7" name="object 7"/>
          <p:cNvSpPr txBox="1">
            <a:spLocks/>
          </p:cNvSpPr>
          <p:nvPr/>
        </p:nvSpPr>
        <p:spPr>
          <a:xfrm>
            <a:off x="894878" y="433459"/>
            <a:ext cx="15209560" cy="2346155"/>
          </a:xfrm>
          <a:prstGeom prst="rect">
            <a:avLst/>
          </a:prstGeom>
        </p:spPr>
        <p:txBody>
          <a:bodyPr vert="horz" wrap="square" lIns="0" tIns="3092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970">
              <a:spcBef>
                <a:spcPts val="2435"/>
              </a:spcBef>
            </a:pPr>
            <a:r>
              <a:rPr lang="en-US" sz="6050" b="1" spc="-220" dirty="0">
                <a:solidFill>
                  <a:srgbClr val="1A1A1A"/>
                </a:solidFill>
                <a:latin typeface="Arial MT"/>
              </a:rPr>
              <a:t>The</a:t>
            </a:r>
            <a:r>
              <a:rPr lang="en-US" sz="6050" b="1" spc="-395" dirty="0">
                <a:solidFill>
                  <a:srgbClr val="1A1A1A"/>
                </a:solidFill>
                <a:latin typeface="Arial MT"/>
              </a:rPr>
              <a:t> </a:t>
            </a:r>
            <a:r>
              <a:rPr lang="en-US" sz="6050" b="1" spc="-55" dirty="0">
                <a:latin typeface="Arial MT"/>
              </a:rPr>
              <a:t>Principles</a:t>
            </a:r>
            <a:r>
              <a:rPr lang="en-US" sz="6050" b="1" spc="-365" dirty="0">
                <a:latin typeface="Arial MT"/>
              </a:rPr>
              <a:t> </a:t>
            </a:r>
            <a:r>
              <a:rPr lang="en-US" sz="6050" b="1" dirty="0">
                <a:latin typeface="Arial MT"/>
              </a:rPr>
              <a:t>of</a:t>
            </a:r>
            <a:r>
              <a:rPr lang="en-US" sz="6050" b="1" spc="-420" dirty="0">
                <a:latin typeface="Arial MT"/>
              </a:rPr>
              <a:t> </a:t>
            </a:r>
            <a:r>
              <a:rPr lang="en-US" sz="6050" b="1" spc="-110" dirty="0">
                <a:latin typeface="Arial MT"/>
              </a:rPr>
              <a:t>Reinforcement</a:t>
            </a:r>
            <a:r>
              <a:rPr lang="en-US" sz="6050" b="1" spc="80" dirty="0">
                <a:latin typeface="Arial MT"/>
              </a:rPr>
              <a:t> </a:t>
            </a:r>
            <a:r>
              <a:rPr lang="en-US" sz="6050" b="1" spc="-10" dirty="0">
                <a:latin typeface="Arial MT"/>
              </a:rPr>
              <a:t>Learning</a:t>
            </a:r>
            <a:endParaRPr lang="en-US" sz="6050" b="1" dirty="0">
              <a:latin typeface="Arial MT"/>
            </a:endParaRPr>
          </a:p>
          <a:p>
            <a:pPr marL="12700" marR="134620" indent="6985">
              <a:lnSpc>
                <a:spcPts val="3550"/>
              </a:lnSpc>
              <a:spcBef>
                <a:spcPts val="1400"/>
              </a:spcBef>
            </a:pPr>
            <a:r>
              <a:rPr lang="en-US" sz="3050" spc="-1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</a:t>
            </a:r>
            <a:r>
              <a:rPr lang="en-US" sz="3050" spc="-7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3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agent</a:t>
            </a:r>
            <a:r>
              <a:rPr lang="en-US" sz="3050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learns</a:t>
            </a:r>
            <a:r>
              <a:rPr lang="en-US" sz="3050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n-US" sz="3050" spc="-1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doing.</a:t>
            </a:r>
            <a:r>
              <a:rPr lang="en-US" sz="3050" spc="-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4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Through</a:t>
            </a:r>
            <a:r>
              <a:rPr lang="en-US" sz="3050" spc="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trial</a:t>
            </a:r>
            <a:r>
              <a:rPr lang="en-US" sz="3050" spc="-1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3050" spc="-1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error,</a:t>
            </a:r>
            <a:r>
              <a:rPr lang="en-US" sz="3050" spc="-1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</a:t>
            </a:r>
            <a:r>
              <a:rPr lang="en-US" sz="3050" spc="-18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interacts</a:t>
            </a:r>
            <a:r>
              <a:rPr lang="en-US" sz="3050" spc="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en-US" sz="3050" spc="-1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8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</a:t>
            </a:r>
            <a:r>
              <a:rPr lang="en-US" sz="3050" spc="-10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5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environment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en-US" sz="3050" spc="-2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maximize</a:t>
            </a:r>
            <a:r>
              <a:rPr lang="en-US" sz="3050" spc="-114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3050" spc="-15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cumulative</a:t>
            </a:r>
            <a:r>
              <a:rPr lang="en-US" sz="3050" spc="-8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reward</a:t>
            </a:r>
            <a:r>
              <a:rPr lang="en-US" sz="3050" spc="-13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5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signal.</a:t>
            </a:r>
            <a:endParaRPr lang="en-US" sz="30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041" y="4467930"/>
            <a:ext cx="3665220" cy="116813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240" marR="5080" indent="-3175">
              <a:lnSpc>
                <a:spcPct val="97200"/>
              </a:lnSpc>
              <a:spcBef>
                <a:spcPts val="204"/>
              </a:spcBef>
            </a:pPr>
            <a:r>
              <a:rPr sz="2550" b="1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</a:t>
            </a:r>
            <a:r>
              <a:rPr sz="2550" b="1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b="1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(S):</a:t>
            </a:r>
            <a:r>
              <a:rPr sz="2550" b="1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3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snapshot</a:t>
            </a:r>
            <a:r>
              <a:rPr sz="2550" spc="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of</a:t>
            </a:r>
            <a:r>
              <a:rPr sz="255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sz="255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environment</a:t>
            </a:r>
            <a:r>
              <a:rPr sz="255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(in</a:t>
            </a:r>
            <a:r>
              <a:rPr sz="255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our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case, 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5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4</a:t>
            </a:r>
            <a:r>
              <a:rPr sz="2550" spc="-1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stacked</a:t>
            </a:r>
            <a:r>
              <a:rPr sz="25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frames).</a:t>
            </a:r>
            <a:endParaRPr sz="25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544" y="6174669"/>
            <a:ext cx="3323590" cy="11601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1430">
              <a:lnSpc>
                <a:spcPct val="102400"/>
              </a:lnSpc>
              <a:spcBef>
                <a:spcPts val="60"/>
              </a:spcBef>
            </a:pPr>
            <a:r>
              <a:rPr sz="24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Action</a:t>
            </a:r>
            <a:r>
              <a:rPr sz="2400" b="1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(A):</a:t>
            </a:r>
            <a:r>
              <a:rPr sz="2400" b="1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choice</a:t>
            </a:r>
            <a:r>
              <a:rPr sz="2400" spc="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agent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can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make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(e.g.,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run </a:t>
            </a:r>
            <a:r>
              <a:rPr sz="25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right,</a:t>
            </a:r>
            <a:r>
              <a:rPr sz="25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jump).</a:t>
            </a:r>
            <a:endParaRPr sz="25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6544" y="6326011"/>
            <a:ext cx="128269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70" dirty="0">
                <a:solidFill>
                  <a:srgbClr val="0C0C0C"/>
                </a:solidFill>
                <a:latin typeface="Trebuchet MS"/>
                <a:cs typeface="Trebuchet MS"/>
              </a:rPr>
              <a:t>AGENT</a:t>
            </a:r>
            <a:endParaRPr sz="2600" b="1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4192" y="3278011"/>
            <a:ext cx="1866408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80" dirty="0">
                <a:latin typeface="Arial MT"/>
                <a:cs typeface="Arial MT"/>
              </a:rPr>
              <a:t>Action</a:t>
            </a:r>
            <a:r>
              <a:rPr sz="2600" b="1" spc="-85" dirty="0">
                <a:latin typeface="Arial MT"/>
                <a:cs typeface="Arial MT"/>
              </a:rPr>
              <a:t> </a:t>
            </a:r>
            <a:r>
              <a:rPr sz="2600" b="1" spc="-185" dirty="0">
                <a:latin typeface="Arial MT"/>
                <a:cs typeface="Arial MT"/>
              </a:rPr>
              <a:t>(A)</a:t>
            </a:r>
            <a:endParaRPr sz="2600" b="1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8740" y="6880930"/>
            <a:ext cx="1437059" cy="4078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b="1" spc="-75" dirty="0">
                <a:latin typeface="Arial MT"/>
                <a:cs typeface="Arial MT"/>
              </a:rPr>
              <a:t>State</a:t>
            </a:r>
            <a:r>
              <a:rPr sz="2550" b="1" spc="-95" dirty="0">
                <a:latin typeface="Arial MT"/>
                <a:cs typeface="Arial MT"/>
              </a:rPr>
              <a:t> </a:t>
            </a:r>
            <a:r>
              <a:rPr sz="2550" b="1" spc="-190" dirty="0">
                <a:latin typeface="Arial MT"/>
                <a:cs typeface="Arial MT"/>
              </a:rPr>
              <a:t>(S)</a:t>
            </a:r>
            <a:endParaRPr sz="2550" b="1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0384" y="6334830"/>
            <a:ext cx="209677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b="1" spc="-235" dirty="0">
                <a:solidFill>
                  <a:srgbClr val="131313"/>
                </a:solidFill>
                <a:latin typeface="Arial MT"/>
                <a:cs typeface="Arial MT"/>
              </a:rPr>
              <a:t>ENVIRONMENT</a:t>
            </a:r>
            <a:endParaRPr sz="2550" b="1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78663" y="3171472"/>
            <a:ext cx="3449954" cy="12214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150"/>
              </a:lnSpc>
              <a:spcBef>
                <a:spcPts val="125"/>
              </a:spcBef>
            </a:pPr>
            <a:r>
              <a:rPr sz="2750" b="1" spc="-2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</a:t>
            </a:r>
            <a:r>
              <a:rPr sz="2750" b="1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b="1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(R):</a:t>
            </a:r>
            <a:endParaRPr sz="275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27305" marR="5080" indent="4445">
              <a:lnSpc>
                <a:spcPts val="3000"/>
              </a:lnSpc>
              <a:spcBef>
                <a:spcPts val="200"/>
              </a:spcBef>
            </a:pPr>
            <a:r>
              <a:rPr lang="en-IN" sz="28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feedback from the environment for action </a:t>
            </a:r>
            <a:endParaRPr sz="27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66574" y="4549210"/>
            <a:ext cx="3025775" cy="1180323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8575" marR="5080" indent="-16510">
              <a:lnSpc>
                <a:spcPct val="98800"/>
              </a:lnSpc>
              <a:spcBef>
                <a:spcPts val="175"/>
              </a:spcBef>
            </a:pPr>
            <a:r>
              <a:rPr sz="2600" b="1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Policy</a:t>
            </a:r>
            <a:r>
              <a:rPr sz="2600" b="1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(n):</a:t>
            </a:r>
            <a:r>
              <a:rPr sz="2600" b="1" spc="-2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2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600" spc="-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6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agent's </a:t>
            </a:r>
            <a:r>
              <a:rPr sz="25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strategy,</a:t>
            </a:r>
            <a:r>
              <a:rPr sz="25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which</a:t>
            </a:r>
            <a:r>
              <a:rPr sz="25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maps </a:t>
            </a:r>
            <a:r>
              <a:rPr sz="25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states</a:t>
            </a:r>
            <a:r>
              <a:rPr sz="25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25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actions.</a:t>
            </a:r>
            <a:endParaRPr sz="25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66574" y="6320155"/>
            <a:ext cx="3620135" cy="22948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320" marR="453390" indent="-5715">
              <a:lnSpc>
                <a:spcPct val="104200"/>
              </a:lnSpc>
              <a:spcBef>
                <a:spcPts val="10"/>
              </a:spcBef>
            </a:pPr>
            <a:r>
              <a:rPr sz="2400" b="1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Q-</a:t>
            </a:r>
            <a:r>
              <a:rPr sz="24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Value</a:t>
            </a:r>
            <a:r>
              <a:rPr sz="2400" b="1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Q(s,a):</a:t>
            </a:r>
            <a:r>
              <a:rPr sz="2400" b="1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predicted</a:t>
            </a:r>
            <a:r>
              <a:rPr sz="2400" spc="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future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3970" marR="5080" indent="-1905">
              <a:lnSpc>
                <a:spcPct val="100000"/>
              </a:lnSpc>
              <a:spcBef>
                <a:spcPts val="20"/>
              </a:spcBef>
            </a:pP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5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taking</a:t>
            </a:r>
            <a:r>
              <a:rPr sz="2500" spc="-1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action</a:t>
            </a:r>
            <a:r>
              <a:rPr sz="25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'a'</a:t>
            </a:r>
            <a:r>
              <a:rPr sz="25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</a:t>
            </a:r>
            <a:r>
              <a:rPr sz="2500" spc="-1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 </a:t>
            </a:r>
            <a:r>
              <a:rPr sz="25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's'.</a:t>
            </a:r>
            <a:r>
              <a:rPr sz="25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5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agent's</a:t>
            </a:r>
            <a:r>
              <a:rPr sz="25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goal</a:t>
            </a:r>
            <a:r>
              <a:rPr sz="25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is</a:t>
            </a:r>
            <a:r>
              <a:rPr sz="2500" spc="-1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5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endParaRPr sz="25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7780" marR="175260" indent="3175">
              <a:lnSpc>
                <a:spcPts val="3000"/>
              </a:lnSpc>
              <a:spcBef>
                <a:spcPts val="35"/>
              </a:spcBef>
            </a:pP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learn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Q-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values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optimal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policy.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pic>
        <p:nvPicPr>
          <p:cNvPr id="21" name="Picture 20" descr="A cartoon character in red overalls and black hat&#10;&#10;AI-generated content may be incorrect.">
            <a:extLst>
              <a:ext uri="{FF2B5EF4-FFF2-40B4-BE49-F238E27FC236}">
                <a16:creationId xmlns:a16="http://schemas.microsoft.com/office/drawing/2014/main" id="{E73AE21E-BDE6-C30C-0968-E5E3E2A82E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739757"/>
            <a:ext cx="2887244" cy="1950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728D83-B6E6-72F5-1DDA-8D8F5FECB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9203" y="3278011"/>
            <a:ext cx="7562302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1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04" y="2532591"/>
            <a:ext cx="3949700" cy="4140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4047" y="2571846"/>
            <a:ext cx="4140200" cy="411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0433" y="449791"/>
            <a:ext cx="16034332" cy="1284326"/>
          </a:xfrm>
          <a:prstGeom prst="rect">
            <a:avLst/>
          </a:prstGeom>
        </p:spPr>
        <p:txBody>
          <a:bodyPr vert="horz" wrap="square" lIns="0" tIns="38798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30"/>
              </a:spcBef>
            </a:pPr>
            <a:r>
              <a:rPr sz="5800" b="1" spc="50" dirty="0"/>
              <a:t>Environment</a:t>
            </a:r>
            <a:r>
              <a:rPr sz="5800" b="1" spc="395" dirty="0"/>
              <a:t> </a:t>
            </a:r>
            <a:r>
              <a:rPr sz="5800" b="1" spc="45" dirty="0"/>
              <a:t>Design</a:t>
            </a:r>
            <a:endParaRPr sz="58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1568619" y="6832080"/>
            <a:ext cx="198247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latin typeface="Arial MT"/>
                <a:cs typeface="Arial MT"/>
              </a:rPr>
              <a:t>Human</a:t>
            </a:r>
            <a:r>
              <a:rPr sz="2750" spc="-140" dirty="0">
                <a:latin typeface="Arial MT"/>
                <a:cs typeface="Arial MT"/>
              </a:rPr>
              <a:t> </a:t>
            </a:r>
            <a:r>
              <a:rPr sz="2750" spc="-20" dirty="0">
                <a:latin typeface="Arial MT"/>
                <a:cs typeface="Arial MT"/>
              </a:rPr>
              <a:t>View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6099" y="6740842"/>
            <a:ext cx="177609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latin typeface="Arial MT"/>
                <a:cs typeface="Arial MT"/>
              </a:rPr>
              <a:t>Agent</a:t>
            </a:r>
            <a:r>
              <a:rPr sz="2750" spc="-90" dirty="0">
                <a:latin typeface="Arial MT"/>
                <a:cs typeface="Arial MT"/>
              </a:rPr>
              <a:t> </a:t>
            </a:r>
            <a:r>
              <a:rPr sz="2750" spc="-20" dirty="0">
                <a:latin typeface="Arial MT"/>
                <a:cs typeface="Arial MT"/>
              </a:rPr>
              <a:t>View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1849" y="2307872"/>
            <a:ext cx="6621780" cy="39017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604">
              <a:lnSpc>
                <a:spcPts val="3275"/>
              </a:lnSpc>
              <a:spcBef>
                <a:spcPts val="125"/>
              </a:spcBef>
            </a:pPr>
            <a:r>
              <a:rPr lang="en-IN" sz="2750" b="1" spc="-75" dirty="0">
                <a:latin typeface="Arial MT"/>
                <a:cs typeface="Arial MT"/>
              </a:rPr>
              <a:t> </a:t>
            </a:r>
            <a:r>
              <a:rPr sz="2750" b="1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Base</a:t>
            </a:r>
            <a:r>
              <a:rPr sz="2750" b="1" spc="-2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5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Environment:</a:t>
            </a:r>
            <a:endParaRPr sz="275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70180">
              <a:lnSpc>
                <a:spcPts val="2975"/>
              </a:lnSpc>
              <a:tabLst>
                <a:tab pos="3576954" algn="l"/>
              </a:tabLst>
            </a:pPr>
            <a:r>
              <a:rPr lang="en-US" sz="2800" spc="-10" dirty="0">
                <a:solidFill>
                  <a:srgbClr val="13131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Gym super </a:t>
            </a:r>
            <a:r>
              <a:rPr lang="en-US" sz="2800" spc="-10" dirty="0" err="1">
                <a:solidFill>
                  <a:srgbClr val="13131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mario</a:t>
            </a:r>
            <a:r>
              <a:rPr lang="en-US" sz="2800" spc="-10" dirty="0">
                <a:solidFill>
                  <a:srgbClr val="13131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solidFill>
                  <a:srgbClr val="13131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bros 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library,</a:t>
            </a:r>
            <a:r>
              <a:rPr lang="en-US" sz="2800" spc="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focusing</a:t>
            </a:r>
            <a:r>
              <a:rPr lang="en-US" sz="2800" spc="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on</a:t>
            </a:r>
            <a:r>
              <a:rPr lang="en-US" sz="2800" spc="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World</a:t>
            </a:r>
            <a:r>
              <a:rPr lang="en-US" sz="2800" spc="-1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5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1-1</a:t>
            </a:r>
            <a:r>
              <a:rPr lang="en-US" sz="2800" spc="-3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. </a:t>
            </a:r>
          </a:p>
          <a:p>
            <a:pPr marL="170180">
              <a:lnSpc>
                <a:spcPts val="2975"/>
              </a:lnSpc>
              <a:tabLst>
                <a:tab pos="3576954" algn="l"/>
              </a:tabLst>
            </a:pPr>
            <a:endParaRPr lang="en-US" sz="2800" b="1" spc="-33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70180">
              <a:lnSpc>
                <a:spcPts val="2975"/>
              </a:lnSpc>
              <a:tabLst>
                <a:tab pos="3576954" algn="l"/>
              </a:tabLst>
            </a:pPr>
            <a:r>
              <a:rPr sz="27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State</a:t>
            </a:r>
            <a:r>
              <a:rPr sz="2700" b="1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Representation:</a:t>
            </a:r>
            <a:endParaRPr sz="2700" b="1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3335">
              <a:lnSpc>
                <a:spcPts val="3015"/>
              </a:lnSpc>
              <a:tabLst>
                <a:tab pos="3748404" algn="l"/>
              </a:tabLst>
            </a:pPr>
            <a:r>
              <a:rPr lang="en-US" sz="2800" spc="-1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 The</a:t>
            </a:r>
            <a:r>
              <a:rPr lang="en-US" sz="2800" spc="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256</a:t>
            </a:r>
            <a:r>
              <a:rPr lang="en-US" sz="28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possible 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controller</a:t>
            </a:r>
            <a:r>
              <a:rPr lang="en-US" sz="28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inputs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were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    </a:t>
            </a:r>
            <a:r>
              <a:rPr lang="en-US" sz="280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            reduced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lang="en-US" sz="28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just 2</a:t>
            </a:r>
            <a:r>
              <a:rPr lang="en-US" sz="2800" spc="5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essential</a:t>
            </a:r>
            <a:r>
              <a:rPr lang="en-US" sz="28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actions:</a:t>
            </a:r>
            <a:r>
              <a:rPr lang="en-US" sz="2800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Run</a:t>
            </a:r>
            <a:r>
              <a:rPr lang="en-US" sz="2800" spc="2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 </a:t>
            </a:r>
            <a:r>
              <a:rPr lang="en-US" sz="2800" spc="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Right 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 JUMP while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Running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Right.</a:t>
            </a:r>
            <a:r>
              <a:rPr lang="en-US" sz="2800" spc="-125" dirty="0" err="1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This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provides</a:t>
            </a:r>
            <a:r>
              <a:rPr lang="en-US" sz="2800" spc="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90" dirty="0">
                <a:solidFill>
                  <a:srgbClr val="0F0F0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lang="en-US" sz="2800" spc="-40" dirty="0">
                <a:solidFill>
                  <a:srgbClr val="0F0F0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strong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inductive</a:t>
            </a:r>
            <a:r>
              <a:rPr lang="en-US" sz="28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bias, </a:t>
            </a:r>
            <a:r>
              <a:rPr lang="en-US" sz="28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focusing</a:t>
            </a:r>
            <a:r>
              <a:rPr lang="en-US" sz="280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lang="en-US" sz="2800" spc="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agent's</a:t>
            </a:r>
            <a:r>
              <a:rPr lang="en-US" sz="280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exploration</a:t>
            </a:r>
            <a:r>
              <a:rPr lang="en-US" sz="2800" spc="-65" dirty="0">
                <a:latin typeface="Arial MT"/>
                <a:cs typeface="Arial MT"/>
              </a:rPr>
              <a:t>.</a:t>
            </a:r>
            <a:r>
              <a:rPr sz="2550" spc="-45" dirty="0">
                <a:latin typeface="Arial MT"/>
                <a:cs typeface="Arial MT"/>
              </a:rPr>
              <a:t>.</a:t>
            </a:r>
            <a:endParaRPr sz="25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1849" y="6425769"/>
            <a:ext cx="5462959" cy="209897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4604">
              <a:lnSpc>
                <a:spcPct val="95900"/>
              </a:lnSpc>
              <a:spcBef>
                <a:spcPts val="240"/>
              </a:spcBef>
              <a:tabLst>
                <a:tab pos="1543050" algn="l"/>
                <a:tab pos="2216785" algn="l"/>
              </a:tabLst>
            </a:pPr>
            <a:r>
              <a:rPr lang="en-IN" sz="2700" b="1" dirty="0">
                <a:latin typeface="Arial MT"/>
                <a:cs typeface="Arial MT"/>
              </a:rPr>
              <a:t> </a:t>
            </a:r>
            <a:r>
              <a:rPr sz="2700" b="1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Action</a:t>
            </a:r>
            <a:r>
              <a:rPr sz="2700" b="1" spc="1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70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Space: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</a:t>
            </a:r>
            <a:r>
              <a:rPr lang="en-US" sz="28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agent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sees </a:t>
            </a:r>
            <a:r>
              <a:rPr lang="en-US" sz="2800" dirty="0">
                <a:solidFill>
                  <a:srgbClr val="16161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lang="en-US" sz="2800" spc="40" dirty="0">
                <a:solidFill>
                  <a:srgbClr val="16161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stack</a:t>
            </a:r>
            <a:r>
              <a:rPr lang="en-US" sz="2800" spc="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of</a:t>
            </a:r>
            <a:r>
              <a:rPr lang="en-US" sz="2800" spc="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4</a:t>
            </a:r>
            <a:r>
              <a:rPr lang="en-US" sz="28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consecutive</a:t>
            </a:r>
            <a:r>
              <a:rPr lang="en-US" sz="2800" spc="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84x84 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grayscale</a:t>
            </a:r>
            <a:r>
              <a:rPr lang="en-US" sz="28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frames.</a:t>
            </a:r>
            <a:r>
              <a:rPr lang="en-US" sz="28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This</a:t>
            </a:r>
            <a:r>
              <a:rPr lang="en-US" sz="28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stack</a:t>
            </a:r>
            <a:r>
              <a:rPr lang="en-US" sz="28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allows</a:t>
            </a:r>
            <a:r>
              <a:rPr lang="en-US" sz="2800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the </a:t>
            </a:r>
            <a:r>
              <a:rPr lang="en-US" sz="2800" spc="-2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CNN</a:t>
            </a:r>
            <a:r>
              <a:rPr lang="en-US" sz="2800" spc="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lang="en-US" sz="280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infer</a:t>
            </a:r>
            <a:r>
              <a:rPr lang="en-US" sz="280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motion,</a:t>
            </a:r>
            <a:r>
              <a:rPr lang="en-US" sz="280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velocity</a:t>
            </a:r>
            <a:r>
              <a:rPr lang="en-US" sz="28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8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and </a:t>
            </a:r>
            <a:r>
              <a:rPr lang="en-US" sz="28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direction. </a:t>
            </a:r>
            <a:r>
              <a:rPr sz="25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	</a:t>
            </a:r>
            <a:r>
              <a:rPr sz="25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.</a:t>
            </a:r>
            <a:endParaRPr sz="25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9C462-24B8-76CC-3585-F3C8C1B87D0D}"/>
              </a:ext>
            </a:extLst>
          </p:cNvPr>
          <p:cNvSpPr/>
          <p:nvPr/>
        </p:nvSpPr>
        <p:spPr>
          <a:xfrm>
            <a:off x="12166600" y="5638800"/>
            <a:ext cx="1600200" cy="108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42AF3EC4-7C3D-940F-E545-9B3E1EFC80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72" y="2083803"/>
            <a:ext cx="14363700" cy="6629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93341CC-7D94-9523-998C-32F4AA02967B}"/>
              </a:ext>
            </a:extLst>
          </p:cNvPr>
          <p:cNvSpPr txBox="1">
            <a:spLocks/>
          </p:cNvSpPr>
          <p:nvPr/>
        </p:nvSpPr>
        <p:spPr>
          <a:xfrm>
            <a:off x="889000" y="377119"/>
            <a:ext cx="15773400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30"/>
              </a:spcBef>
            </a:pPr>
            <a:r>
              <a:rPr lang="en-US" sz="6150" b="1" spc="-65" dirty="0">
                <a:solidFill>
                  <a:srgbClr val="1A1A1A"/>
                </a:solidFill>
              </a:rPr>
              <a:t>Engineering</a:t>
            </a:r>
            <a:r>
              <a:rPr lang="en-US" sz="6150" b="1" spc="-365" dirty="0">
                <a:solidFill>
                  <a:srgbClr val="1A1A1A"/>
                </a:solidFill>
              </a:rPr>
              <a:t> </a:t>
            </a:r>
            <a:r>
              <a:rPr lang="en-US" sz="6150" b="1" dirty="0">
                <a:solidFill>
                  <a:srgbClr val="1C1C1C"/>
                </a:solidFill>
              </a:rPr>
              <a:t>the</a:t>
            </a:r>
            <a:r>
              <a:rPr lang="en-US" sz="6150" b="1" spc="-465" dirty="0">
                <a:solidFill>
                  <a:srgbClr val="1C1C1C"/>
                </a:solidFill>
              </a:rPr>
              <a:t> </a:t>
            </a:r>
            <a:r>
              <a:rPr lang="en-US" sz="6150" b="1" spc="-70" dirty="0">
                <a:solidFill>
                  <a:srgbClr val="151515"/>
                </a:solidFill>
              </a:rPr>
              <a:t>Environment</a:t>
            </a:r>
            <a:r>
              <a:rPr lang="en-US" sz="6150" b="1" spc="105" dirty="0">
                <a:solidFill>
                  <a:srgbClr val="151515"/>
                </a:solidFill>
              </a:rPr>
              <a:t> </a:t>
            </a:r>
            <a:r>
              <a:rPr lang="en-US" sz="6150" b="1" dirty="0">
                <a:solidFill>
                  <a:srgbClr val="1C1C1C"/>
                </a:solidFill>
              </a:rPr>
              <a:t>for</a:t>
            </a:r>
            <a:r>
              <a:rPr lang="en-US" sz="6150" b="1" spc="-430" dirty="0">
                <a:solidFill>
                  <a:srgbClr val="1C1C1C"/>
                </a:solidFill>
              </a:rPr>
              <a:t> </a:t>
            </a:r>
            <a:r>
              <a:rPr lang="en-US" sz="6150" b="1" spc="-35" dirty="0"/>
              <a:t>Learning</a:t>
            </a:r>
            <a:endParaRPr lang="en-US" sz="6150" b="1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844EFAA-5E44-1A3A-D34E-FC702C46C1E2}"/>
              </a:ext>
            </a:extLst>
          </p:cNvPr>
          <p:cNvSpPr txBox="1"/>
          <p:nvPr/>
        </p:nvSpPr>
        <p:spPr>
          <a:xfrm>
            <a:off x="12184206" y="2299978"/>
            <a:ext cx="4927600" cy="39891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695325" indent="18415">
              <a:lnSpc>
                <a:spcPts val="2850"/>
              </a:lnSpc>
              <a:spcBef>
                <a:spcPts val="455"/>
              </a:spcBef>
            </a:pPr>
            <a:r>
              <a:rPr sz="2600" b="1" spc="-114" dirty="0">
                <a:latin typeface="Arial MT"/>
                <a:cs typeface="Arial MT"/>
              </a:rPr>
              <a:t>The</a:t>
            </a:r>
            <a:r>
              <a:rPr sz="2600" b="1" spc="-145" dirty="0">
                <a:latin typeface="Arial MT"/>
                <a:cs typeface="Arial MT"/>
              </a:rPr>
              <a:t> </a:t>
            </a:r>
            <a:r>
              <a:rPr sz="2600" b="1" spc="-45" dirty="0">
                <a:latin typeface="Arial MT"/>
                <a:cs typeface="Arial MT"/>
              </a:rPr>
              <a:t>Crucial</a:t>
            </a:r>
            <a:r>
              <a:rPr sz="2600" b="1" spc="-190" dirty="0">
                <a:latin typeface="Arial MT"/>
                <a:cs typeface="Arial MT"/>
              </a:rPr>
              <a:t> </a:t>
            </a:r>
            <a:r>
              <a:rPr sz="2600" b="1" spc="-10" dirty="0">
                <a:latin typeface="Arial MT"/>
                <a:cs typeface="Arial MT"/>
              </a:rPr>
              <a:t>Intervention: </a:t>
            </a:r>
            <a:r>
              <a:rPr sz="2600" b="1" spc="-100" dirty="0">
                <a:latin typeface="Arial MT"/>
                <a:cs typeface="Arial MT"/>
              </a:rPr>
              <a:t>Reward</a:t>
            </a:r>
            <a:r>
              <a:rPr sz="2600" b="1" spc="-55" dirty="0">
                <a:latin typeface="Arial MT"/>
                <a:cs typeface="Arial MT"/>
              </a:rPr>
              <a:t> </a:t>
            </a:r>
            <a:r>
              <a:rPr sz="2600" b="1" spc="-10" dirty="0">
                <a:latin typeface="Arial MT"/>
                <a:cs typeface="Arial MT"/>
              </a:rPr>
              <a:t>Shaping</a:t>
            </a:r>
            <a:endParaRPr sz="2600" b="1" dirty="0">
              <a:latin typeface="Arial MT"/>
              <a:cs typeface="Arial MT"/>
            </a:endParaRPr>
          </a:p>
          <a:p>
            <a:pPr marL="1428750" marR="238125" indent="635">
              <a:lnSpc>
                <a:spcPct val="103099"/>
              </a:lnSpc>
              <a:spcBef>
                <a:spcPts val="2615"/>
              </a:spcBef>
            </a:pPr>
            <a:r>
              <a:rPr sz="185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Progress</a:t>
            </a:r>
            <a:r>
              <a:rPr sz="1850" b="1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850" b="1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Incentive: </a:t>
            </a:r>
            <a:r>
              <a:rPr sz="1950" spc="-1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Reward</a:t>
            </a:r>
            <a:r>
              <a:rPr sz="1950" spc="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1950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increasing</a:t>
            </a:r>
            <a:r>
              <a:rPr sz="1950" spc="-5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its </a:t>
            </a:r>
            <a:r>
              <a:rPr sz="18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X-</a:t>
            </a:r>
            <a:r>
              <a:rPr sz="18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coordinate.</a:t>
            </a:r>
            <a:endParaRPr sz="18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431925" marR="64769" indent="3810">
              <a:lnSpc>
                <a:spcPct val="100200"/>
              </a:lnSpc>
              <a:spcBef>
                <a:spcPts val="1775"/>
              </a:spcBef>
            </a:pPr>
            <a:r>
              <a:rPr sz="2050" b="1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Stagnation</a:t>
            </a:r>
            <a:r>
              <a:rPr sz="2050" b="1" spc="-1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050" b="1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Penalty</a:t>
            </a:r>
            <a:r>
              <a:rPr sz="2050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:</a:t>
            </a:r>
            <a:r>
              <a:rPr lang="en-IN" sz="2050" spc="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0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-</a:t>
            </a:r>
            <a:r>
              <a:rPr sz="205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1.0 </a:t>
            </a:r>
            <a:r>
              <a:rPr sz="19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</a:t>
            </a:r>
            <a:r>
              <a:rPr sz="19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</a:t>
            </a:r>
            <a:r>
              <a:rPr sz="1950" spc="-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if</a:t>
            </a:r>
            <a:r>
              <a:rPr sz="195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horlzonial </a:t>
            </a:r>
            <a:r>
              <a:rPr sz="195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position</a:t>
            </a:r>
            <a:r>
              <a:rPr sz="195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doesn't</a:t>
            </a:r>
            <a:r>
              <a:rPr sz="1950" spc="1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improve </a:t>
            </a:r>
            <a:r>
              <a:rPr sz="19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for</a:t>
            </a:r>
            <a:r>
              <a:rPr sz="195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4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50</a:t>
            </a:r>
            <a:r>
              <a:rPr sz="195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frames.</a:t>
            </a:r>
            <a:endParaRPr sz="19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lang="en-IN" sz="19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431290" marR="5080" indent="-1905">
              <a:lnSpc>
                <a:spcPct val="99000"/>
              </a:lnSpc>
            </a:pPr>
            <a:r>
              <a:rPr lang="en-US" sz="2000" b="1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Living</a:t>
            </a:r>
            <a:r>
              <a:rPr lang="en-US" sz="2000" b="1" spc="-8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b="1" spc="-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Cost:</a:t>
            </a:r>
            <a:r>
              <a:rPr lang="en-US" sz="2000" b="1" spc="-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27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9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small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-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0.1 </a:t>
            </a:r>
            <a:r>
              <a:rPr lang="en-US" sz="2000" spc="-9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penalty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per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7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step</a:t>
            </a:r>
            <a:r>
              <a:rPr lang="en-US" sz="200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 </a:t>
            </a:r>
            <a:r>
              <a:rPr lang="en-US" sz="2000" spc="-12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encourage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speed.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80E33BA-9772-9910-F727-AC7D2740E933}"/>
              </a:ext>
            </a:extLst>
          </p:cNvPr>
          <p:cNvSpPr txBox="1"/>
          <p:nvPr/>
        </p:nvSpPr>
        <p:spPr>
          <a:xfrm>
            <a:off x="13614400" y="7147942"/>
            <a:ext cx="3265074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970">
              <a:lnSpc>
                <a:spcPts val="2595"/>
              </a:lnSpc>
              <a:spcBef>
                <a:spcPts val="120"/>
              </a:spcBef>
            </a:pPr>
            <a:r>
              <a:rPr sz="2200" b="1" spc="-20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Death</a:t>
            </a:r>
            <a:r>
              <a:rPr sz="2200" b="1" spc="-28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b="1" spc="-16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Penalty:</a:t>
            </a:r>
            <a:r>
              <a:rPr sz="2200" b="1" spc="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409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A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massive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  <a:p>
            <a:pPr marL="12700">
              <a:lnSpc>
                <a:spcPts val="2295"/>
              </a:lnSpc>
            </a:pPr>
            <a:r>
              <a:rPr sz="1950" spc="2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-50</a:t>
            </a:r>
            <a:r>
              <a:rPr sz="1950" spc="114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to</a:t>
            </a:r>
            <a:r>
              <a:rPr sz="1950" spc="-11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4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prioritize</a:t>
            </a:r>
            <a:r>
              <a:rPr sz="1950" spc="-5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 </a:t>
            </a:r>
            <a:r>
              <a:rPr sz="1950" spc="-60" dirty="0">
                <a:latin typeface="Cambria" panose="02040503050406030204" pitchFamily="18" charset="0"/>
                <a:ea typeface="Cambria" panose="02040503050406030204" pitchFamily="18" charset="0"/>
                <a:cs typeface="Arial MT"/>
              </a:rPr>
              <a:t>survival.</a:t>
            </a:r>
            <a:endParaRPr sz="1950" dirty="0">
              <a:latin typeface="Cambria" panose="02040503050406030204" pitchFamily="18" charset="0"/>
              <a:ea typeface="Cambria" panose="02040503050406030204" pitchFamily="18" charset="0"/>
              <a:cs typeface="Arial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2D5B1-3630-7A70-EC97-6A30C39E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800" y="5514858"/>
            <a:ext cx="1600200" cy="12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1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600" y="3568700"/>
            <a:ext cx="11074400" cy="279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8400" y="2628900"/>
            <a:ext cx="2755900" cy="48006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52500" y="104775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12700">
            <a:solidFill>
              <a:srgbClr val="9393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50700" y="4800600"/>
            <a:ext cx="495300" cy="419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433" y="449791"/>
            <a:ext cx="16034332" cy="1277914"/>
          </a:xfrm>
          <a:prstGeom prst="rect">
            <a:avLst/>
          </a:prstGeom>
        </p:spPr>
        <p:txBody>
          <a:bodyPr vert="horz" wrap="square" lIns="0" tIns="38163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30"/>
              </a:spcBef>
            </a:pPr>
            <a:r>
              <a:rPr sz="5800" b="1" spc="-385" dirty="0"/>
              <a:t>CNN</a:t>
            </a:r>
            <a:r>
              <a:rPr sz="5800" b="1" spc="-114" dirty="0"/>
              <a:t> </a:t>
            </a:r>
            <a:r>
              <a:rPr sz="5800" b="1" dirty="0"/>
              <a:t>Architecture:</a:t>
            </a:r>
            <a:r>
              <a:rPr sz="5800" b="1" spc="-135" dirty="0"/>
              <a:t> </a:t>
            </a:r>
            <a:r>
              <a:rPr sz="5800" b="1" spc="-70" dirty="0"/>
              <a:t>The</a:t>
            </a:r>
            <a:r>
              <a:rPr sz="5800" b="1" spc="-245" dirty="0"/>
              <a:t> </a:t>
            </a:r>
            <a:r>
              <a:rPr sz="5800" b="1" spc="-65" dirty="0"/>
              <a:t>Agent's</a:t>
            </a:r>
            <a:r>
              <a:rPr sz="5800" b="1" spc="-225" dirty="0"/>
              <a:t> </a:t>
            </a:r>
            <a:r>
              <a:rPr sz="5800" b="1" spc="-310" dirty="0"/>
              <a:t>Eyes</a:t>
            </a:r>
            <a:endParaRPr sz="5800" b="1" dirty="0"/>
          </a:p>
        </p:txBody>
      </p:sp>
      <p:sp>
        <p:nvSpPr>
          <p:cNvPr id="8" name="object 8"/>
          <p:cNvSpPr txBox="1"/>
          <p:nvPr/>
        </p:nvSpPr>
        <p:spPr>
          <a:xfrm>
            <a:off x="4591944" y="6881989"/>
            <a:ext cx="1945639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760"/>
              </a:lnSpc>
              <a:spcBef>
                <a:spcPts val="110"/>
              </a:spcBef>
            </a:pPr>
            <a:r>
              <a:rPr sz="2350" b="1" spc="-70" dirty="0">
                <a:latin typeface="Arial MT"/>
                <a:cs typeface="Arial MT"/>
              </a:rPr>
              <a:t>Conv</a:t>
            </a:r>
            <a:r>
              <a:rPr sz="2350" b="1" spc="-125" dirty="0">
                <a:latin typeface="Arial MT"/>
                <a:cs typeface="Arial MT"/>
              </a:rPr>
              <a:t> </a:t>
            </a:r>
            <a:r>
              <a:rPr sz="2350" b="1" spc="-50" dirty="0">
                <a:latin typeface="Arial MT"/>
                <a:cs typeface="Arial MT"/>
              </a:rPr>
              <a:t>1</a:t>
            </a:r>
            <a:endParaRPr sz="2350" b="1" dirty="0">
              <a:latin typeface="Arial MT"/>
              <a:cs typeface="Arial MT"/>
            </a:endParaRPr>
          </a:p>
          <a:p>
            <a:pPr algn="ctr">
              <a:lnSpc>
                <a:spcPts val="2760"/>
              </a:lnSpc>
            </a:pPr>
            <a:r>
              <a:rPr sz="2350" dirty="0">
                <a:latin typeface="Arial MT"/>
                <a:cs typeface="Arial MT"/>
              </a:rPr>
              <a:t>(32</a:t>
            </a:r>
            <a:r>
              <a:rPr sz="2350" spc="-10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filters,</a:t>
            </a:r>
            <a:r>
              <a:rPr sz="2350" spc="-105" dirty="0">
                <a:latin typeface="Arial MT"/>
                <a:cs typeface="Arial MT"/>
              </a:rPr>
              <a:t> </a:t>
            </a:r>
            <a:r>
              <a:rPr sz="2350" spc="-30" dirty="0">
                <a:latin typeface="Arial MT"/>
                <a:cs typeface="Arial MT"/>
              </a:rPr>
              <a:t>8x8)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9443" y="6881989"/>
            <a:ext cx="194691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" algn="ctr">
              <a:lnSpc>
                <a:spcPts val="2760"/>
              </a:lnSpc>
              <a:spcBef>
                <a:spcPts val="110"/>
              </a:spcBef>
            </a:pPr>
            <a:r>
              <a:rPr sz="2350" b="1" spc="-55" dirty="0">
                <a:latin typeface="Arial MT"/>
                <a:cs typeface="Arial MT"/>
              </a:rPr>
              <a:t>Conv</a:t>
            </a:r>
            <a:r>
              <a:rPr sz="2350" b="1" spc="-100" dirty="0">
                <a:latin typeface="Arial MT"/>
                <a:cs typeface="Arial MT"/>
              </a:rPr>
              <a:t> </a:t>
            </a:r>
            <a:r>
              <a:rPr sz="2350" b="1" spc="15" dirty="0">
                <a:latin typeface="Arial MT"/>
                <a:cs typeface="Arial MT"/>
              </a:rPr>
              <a:t>2</a:t>
            </a:r>
            <a:endParaRPr sz="2350" b="1" dirty="0">
              <a:latin typeface="Arial MT"/>
              <a:cs typeface="Arial MT"/>
            </a:endParaRPr>
          </a:p>
          <a:p>
            <a:pPr algn="ctr">
              <a:lnSpc>
                <a:spcPts val="2760"/>
              </a:lnSpc>
            </a:pPr>
            <a:r>
              <a:rPr sz="2350" dirty="0">
                <a:latin typeface="Arial MT"/>
                <a:cs typeface="Arial MT"/>
              </a:rPr>
              <a:t>(64</a:t>
            </a:r>
            <a:r>
              <a:rPr sz="2350" spc="-150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filters,</a:t>
            </a:r>
            <a:r>
              <a:rPr sz="2350" spc="-90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4x4)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92643" y="6881989"/>
            <a:ext cx="194500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115" algn="ctr">
              <a:lnSpc>
                <a:spcPts val="2760"/>
              </a:lnSpc>
              <a:spcBef>
                <a:spcPts val="110"/>
              </a:spcBef>
            </a:pPr>
            <a:r>
              <a:rPr sz="2350" b="1" spc="-105" dirty="0">
                <a:latin typeface="Arial MT"/>
                <a:cs typeface="Arial MT"/>
              </a:rPr>
              <a:t>Conv</a:t>
            </a:r>
            <a:r>
              <a:rPr sz="2350" b="1" spc="-30" dirty="0">
                <a:latin typeface="Arial MT"/>
                <a:cs typeface="Arial MT"/>
              </a:rPr>
              <a:t> </a:t>
            </a:r>
            <a:r>
              <a:rPr sz="2350" b="1" spc="25" dirty="0">
                <a:latin typeface="Arial MT"/>
                <a:cs typeface="Arial MT"/>
              </a:rPr>
              <a:t>3</a:t>
            </a:r>
            <a:endParaRPr sz="2350" b="1" dirty="0">
              <a:latin typeface="Arial MT"/>
              <a:cs typeface="Arial MT"/>
            </a:endParaRPr>
          </a:p>
          <a:p>
            <a:pPr algn="ctr">
              <a:lnSpc>
                <a:spcPts val="2760"/>
              </a:lnSpc>
            </a:pPr>
            <a:r>
              <a:rPr sz="2350" dirty="0">
                <a:latin typeface="Arial MT"/>
                <a:cs typeface="Arial MT"/>
              </a:rPr>
              <a:t>(64</a:t>
            </a:r>
            <a:r>
              <a:rPr sz="2350" spc="-8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filters,</a:t>
            </a:r>
            <a:r>
              <a:rPr sz="2350" spc="-125" dirty="0">
                <a:latin typeface="Arial MT"/>
                <a:cs typeface="Arial MT"/>
              </a:rPr>
              <a:t> </a:t>
            </a:r>
            <a:r>
              <a:rPr sz="2350" spc="-35" dirty="0">
                <a:latin typeface="Arial MT"/>
                <a:cs typeface="Arial MT"/>
              </a:rPr>
              <a:t>3x3)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43699" y="7567789"/>
            <a:ext cx="2113280" cy="10712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24840" marR="5080" indent="-612775">
              <a:lnSpc>
                <a:spcPts val="2700"/>
              </a:lnSpc>
              <a:spcBef>
                <a:spcPts val="300"/>
              </a:spcBef>
            </a:pPr>
            <a:r>
              <a:rPr sz="2350" spc="-10" dirty="0">
                <a:latin typeface="Arial MT"/>
                <a:cs typeface="Arial MT"/>
              </a:rPr>
              <a:t>Fully</a:t>
            </a:r>
            <a:r>
              <a:rPr sz="2350" spc="-114" dirty="0">
                <a:latin typeface="Arial MT"/>
                <a:cs typeface="Arial MT"/>
              </a:rPr>
              <a:t> </a:t>
            </a:r>
            <a:r>
              <a:rPr sz="2350" spc="-60" dirty="0">
                <a:latin typeface="Arial MT"/>
                <a:cs typeface="Arial MT"/>
              </a:rPr>
              <a:t>Connected </a:t>
            </a:r>
            <a:r>
              <a:rPr sz="2350" spc="-10" dirty="0">
                <a:latin typeface="Arial MT"/>
                <a:cs typeface="Arial MT"/>
              </a:rPr>
              <a:t>Layers</a:t>
            </a:r>
            <a:endParaRPr sz="2350">
              <a:latin typeface="Arial MT"/>
              <a:cs typeface="Arial MT"/>
            </a:endParaRPr>
          </a:p>
          <a:p>
            <a:pPr marL="158750">
              <a:lnSpc>
                <a:spcPts val="2630"/>
              </a:lnSpc>
            </a:pPr>
            <a:r>
              <a:rPr sz="2350" dirty="0">
                <a:latin typeface="Arial MT"/>
                <a:cs typeface="Arial MT"/>
              </a:rPr>
              <a:t>(512</a:t>
            </a:r>
            <a:r>
              <a:rPr sz="2350" spc="-114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neurons)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7374" y="7910689"/>
            <a:ext cx="2069464" cy="10712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6985" algn="ctr">
              <a:lnSpc>
                <a:spcPts val="2700"/>
              </a:lnSpc>
              <a:spcBef>
                <a:spcPts val="300"/>
              </a:spcBef>
            </a:pPr>
            <a:r>
              <a:rPr sz="2350" spc="-30" dirty="0">
                <a:latin typeface="Arial MT"/>
                <a:cs typeface="Arial MT"/>
              </a:rPr>
              <a:t>Detects</a:t>
            </a:r>
            <a:r>
              <a:rPr sz="2350" spc="-120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large </a:t>
            </a:r>
            <a:r>
              <a:rPr sz="2350" spc="-50" dirty="0">
                <a:latin typeface="Arial MT"/>
                <a:cs typeface="Arial MT"/>
              </a:rPr>
              <a:t>shapes:</a:t>
            </a:r>
            <a:r>
              <a:rPr sz="2350" spc="-95" dirty="0">
                <a:latin typeface="Arial MT"/>
                <a:cs typeface="Arial MT"/>
              </a:rPr>
              <a:t> </a:t>
            </a:r>
            <a:r>
              <a:rPr sz="2350" spc="-65" dirty="0">
                <a:latin typeface="Arial MT"/>
                <a:cs typeface="Arial MT"/>
              </a:rPr>
              <a:t>ground, </a:t>
            </a:r>
            <a:r>
              <a:rPr sz="2350" spc="-20" dirty="0">
                <a:latin typeface="Arial MT"/>
                <a:cs typeface="Arial MT"/>
              </a:rPr>
              <a:t>sky.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5564" y="7910689"/>
            <a:ext cx="2148840" cy="10712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20320" algn="ctr">
              <a:lnSpc>
                <a:spcPts val="2700"/>
              </a:lnSpc>
              <a:spcBef>
                <a:spcPts val="300"/>
              </a:spcBef>
            </a:pPr>
            <a:r>
              <a:rPr sz="2350" spc="-30" dirty="0">
                <a:latin typeface="Arial MT"/>
                <a:cs typeface="Arial MT"/>
              </a:rPr>
              <a:t>Detects</a:t>
            </a:r>
            <a:r>
              <a:rPr sz="2350" spc="-125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medium </a:t>
            </a:r>
            <a:r>
              <a:rPr sz="2350" spc="-35" dirty="0">
                <a:latin typeface="Arial MT"/>
                <a:cs typeface="Arial MT"/>
              </a:rPr>
              <a:t>features:</a:t>
            </a:r>
            <a:r>
              <a:rPr sz="2350" spc="-90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blocks, pipes.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73548" y="7910689"/>
            <a:ext cx="2195195" cy="7283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316865">
              <a:lnSpc>
                <a:spcPts val="2700"/>
              </a:lnSpc>
              <a:spcBef>
                <a:spcPts val="300"/>
              </a:spcBef>
            </a:pPr>
            <a:r>
              <a:rPr sz="2350" spc="-10" dirty="0">
                <a:latin typeface="Arial MT"/>
                <a:cs typeface="Arial MT"/>
              </a:rPr>
              <a:t>Detects</a:t>
            </a:r>
            <a:r>
              <a:rPr sz="2350" spc="-130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fine </a:t>
            </a:r>
            <a:r>
              <a:rPr sz="2350" spc="-10" dirty="0">
                <a:latin typeface="Arial MT"/>
                <a:cs typeface="Arial MT"/>
              </a:rPr>
              <a:t>details:</a:t>
            </a:r>
            <a:r>
              <a:rPr sz="2350" spc="-85" dirty="0">
                <a:latin typeface="Arial MT"/>
                <a:cs typeface="Arial MT"/>
              </a:rPr>
              <a:t> </a:t>
            </a:r>
            <a:r>
              <a:rPr sz="2350" spc="-65" dirty="0">
                <a:latin typeface="Arial MT"/>
                <a:cs typeface="Arial MT"/>
              </a:rPr>
              <a:t>enemies.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7660" y="4168069"/>
            <a:ext cx="1478915" cy="1609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30"/>
              </a:spcBef>
            </a:pPr>
            <a:r>
              <a:rPr sz="2400" spc="-105" dirty="0">
                <a:latin typeface="Arial MT"/>
                <a:cs typeface="Arial MT"/>
              </a:rPr>
              <a:t>Q-</a:t>
            </a:r>
            <a:r>
              <a:rPr sz="2400" spc="-20" dirty="0">
                <a:latin typeface="Arial MT"/>
                <a:cs typeface="Arial MT"/>
              </a:rPr>
              <a:t>Value</a:t>
            </a:r>
            <a:endParaRPr sz="2400">
              <a:latin typeface="Arial MT"/>
              <a:cs typeface="Arial MT"/>
            </a:endParaRPr>
          </a:p>
          <a:p>
            <a:pPr marL="21590">
              <a:lnSpc>
                <a:spcPts val="2500"/>
              </a:lnSpc>
            </a:pPr>
            <a:r>
              <a:rPr sz="2200" spc="-200" dirty="0">
                <a:latin typeface="Arial MT"/>
                <a:cs typeface="Arial MT"/>
              </a:rPr>
              <a:t>(Run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Right)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900"/>
              </a:lnSpc>
              <a:spcBef>
                <a:spcPts val="1760"/>
              </a:spcBef>
            </a:pPr>
            <a:r>
              <a:rPr sz="2500" spc="-165" dirty="0">
                <a:latin typeface="Arial MT"/>
                <a:cs typeface="Arial MT"/>
              </a:rPr>
              <a:t>Q-</a:t>
            </a:r>
            <a:r>
              <a:rPr sz="2500" spc="-10" dirty="0">
                <a:latin typeface="Arial MT"/>
                <a:cs typeface="Arial MT"/>
              </a:rPr>
              <a:t>Value</a:t>
            </a:r>
            <a:endParaRPr sz="2500">
              <a:latin typeface="Arial MT"/>
              <a:cs typeface="Arial MT"/>
            </a:endParaRPr>
          </a:p>
          <a:p>
            <a:pPr marL="21590">
              <a:lnSpc>
                <a:spcPts val="2540"/>
              </a:lnSpc>
            </a:pPr>
            <a:r>
              <a:rPr sz="2200" spc="-125" dirty="0">
                <a:latin typeface="Arial MT"/>
                <a:cs typeface="Arial MT"/>
              </a:rPr>
              <a:t>(Jump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100" dirty="0">
                <a:latin typeface="Arial MT"/>
                <a:cs typeface="Arial MT"/>
              </a:rPr>
              <a:t>Right)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CC31-2759-4031-9F0C-F7359EEFCD0D}"/>
              </a:ext>
            </a:extLst>
          </p:cNvPr>
          <p:cNvSpPr txBox="1"/>
          <p:nvPr/>
        </p:nvSpPr>
        <p:spPr>
          <a:xfrm>
            <a:off x="869127" y="7106334"/>
            <a:ext cx="294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INPUT</a:t>
            </a:r>
            <a:r>
              <a:rPr lang="en-IN" sz="2400" dirty="0"/>
              <a:t>: 4x84x84</a:t>
            </a:r>
            <a:br>
              <a:rPr lang="en-IN" sz="2400" dirty="0"/>
            </a:br>
            <a:r>
              <a:rPr lang="en-IN" sz="2400" dirty="0"/>
              <a:t>Grayscale Frames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7AE99-9AFB-EF05-2770-9482B3F408F6}"/>
              </a:ext>
            </a:extLst>
          </p:cNvPr>
          <p:cNvSpPr txBox="1"/>
          <p:nvPr/>
        </p:nvSpPr>
        <p:spPr>
          <a:xfrm>
            <a:off x="6070600" y="9205526"/>
            <a:ext cx="873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spc="-70" dirty="0">
                <a:latin typeface="Arial MT"/>
                <a:cs typeface="Arial MT"/>
              </a:rPr>
              <a:t>All</a:t>
            </a:r>
            <a:r>
              <a:rPr lang="en-US" sz="2400" spc="-75" dirty="0">
                <a:latin typeface="Arial MT"/>
                <a:cs typeface="Arial MT"/>
              </a:rPr>
              <a:t> </a:t>
            </a:r>
            <a:r>
              <a:rPr lang="en-US" sz="2400" spc="-30" dirty="0">
                <a:latin typeface="Arial MT"/>
                <a:cs typeface="Arial MT"/>
              </a:rPr>
              <a:t>followed</a:t>
            </a:r>
            <a:r>
              <a:rPr lang="en-US" sz="2400" spc="-35" dirty="0">
                <a:latin typeface="Arial MT"/>
                <a:cs typeface="Arial MT"/>
              </a:rPr>
              <a:t> </a:t>
            </a:r>
            <a:r>
              <a:rPr lang="en-US" sz="2400" spc="-30" dirty="0">
                <a:latin typeface="Arial MT"/>
                <a:cs typeface="Arial MT"/>
              </a:rPr>
              <a:t>by</a:t>
            </a:r>
            <a:r>
              <a:rPr lang="en-US" sz="2400" spc="-75" dirty="0">
                <a:latin typeface="Arial MT"/>
                <a:cs typeface="Arial MT"/>
              </a:rPr>
              <a:t> </a:t>
            </a:r>
            <a:r>
              <a:rPr lang="en-US" sz="2400" spc="-180" dirty="0" err="1">
                <a:latin typeface="Arial MT"/>
                <a:cs typeface="Arial MT"/>
              </a:rPr>
              <a:t>ReLU</a:t>
            </a:r>
            <a:r>
              <a:rPr lang="en-US" sz="2400" spc="35" dirty="0">
                <a:latin typeface="Arial MT"/>
                <a:cs typeface="Arial MT"/>
              </a:rPr>
              <a:t> </a:t>
            </a:r>
            <a:r>
              <a:rPr lang="en-US" sz="2400" spc="-25" dirty="0">
                <a:latin typeface="Arial MT"/>
                <a:cs typeface="Arial MT"/>
              </a:rPr>
              <a:t>activation</a:t>
            </a:r>
            <a:endParaRPr lang="en-US"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0700" y="2921000"/>
            <a:ext cx="7277100" cy="4762500"/>
            <a:chOff x="9410700" y="2921000"/>
            <a:chExt cx="7277100" cy="4762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0700" y="2921000"/>
              <a:ext cx="7277100" cy="4762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5400" y="6007100"/>
              <a:ext cx="711200" cy="749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0433" y="449791"/>
            <a:ext cx="16034332" cy="1438712"/>
          </a:xfrm>
          <a:prstGeom prst="rect">
            <a:avLst/>
          </a:prstGeom>
        </p:spPr>
        <p:txBody>
          <a:bodyPr vert="horz" wrap="square" lIns="0" tIns="274178" rIns="0" bIns="0" rtlCol="0">
            <a:spAutoFit/>
          </a:bodyPr>
          <a:lstStyle/>
          <a:p>
            <a:pPr marL="275590" algn="ctr">
              <a:lnSpc>
                <a:spcPct val="100000"/>
              </a:lnSpc>
              <a:spcBef>
                <a:spcPts val="120"/>
              </a:spcBef>
            </a:pPr>
            <a:r>
              <a:rPr sz="7550" b="1" spc="-165" dirty="0">
                <a:cs typeface="Calibri"/>
              </a:rPr>
              <a:t>The</a:t>
            </a:r>
            <a:r>
              <a:rPr sz="7550" b="1" spc="-195" dirty="0">
                <a:cs typeface="Calibri"/>
              </a:rPr>
              <a:t> </a:t>
            </a:r>
            <a:r>
              <a:rPr sz="7550" b="1" spc="-254" dirty="0">
                <a:cs typeface="Calibri"/>
              </a:rPr>
              <a:t>Training</a:t>
            </a:r>
            <a:r>
              <a:rPr sz="7550" b="1" spc="-40" dirty="0">
                <a:cs typeface="Calibri"/>
              </a:rPr>
              <a:t> </a:t>
            </a:r>
            <a:r>
              <a:rPr sz="7550" b="1" spc="-175" dirty="0">
                <a:cs typeface="Calibri"/>
              </a:rPr>
              <a:t>Pipeline</a:t>
            </a:r>
            <a:endParaRPr sz="7550" b="1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220" y="2235200"/>
            <a:ext cx="7517765" cy="6194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 indent="-334645">
              <a:lnSpc>
                <a:spcPts val="4425"/>
              </a:lnSpc>
              <a:spcBef>
                <a:spcPts val="100"/>
              </a:spcBef>
              <a:buClr>
                <a:srgbClr val="B34438"/>
              </a:buClr>
              <a:buChar char="•"/>
              <a:tabLst>
                <a:tab pos="347345" algn="l"/>
              </a:tabLst>
            </a:pPr>
            <a:r>
              <a:rPr sz="3750" spc="-135" dirty="0">
                <a:solidFill>
                  <a:srgbClr val="A03F3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Experience</a:t>
            </a:r>
            <a:r>
              <a:rPr sz="3750" spc="-40" dirty="0">
                <a:solidFill>
                  <a:srgbClr val="A03F3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750" spc="-10" dirty="0">
                <a:solidFill>
                  <a:srgbClr val="953B2D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Replay</a:t>
            </a:r>
            <a:endParaRPr sz="37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61950">
              <a:lnSpc>
                <a:spcPts val="3065"/>
              </a:lnSpc>
            </a:pPr>
            <a:r>
              <a:rPr sz="2900" spc="-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Stores</a:t>
            </a:r>
            <a:r>
              <a:rPr sz="29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60,000</a:t>
            </a:r>
            <a:r>
              <a:rPr sz="29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past</a:t>
            </a:r>
            <a:r>
              <a:rPr sz="29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experiences</a:t>
            </a:r>
            <a:r>
              <a:rPr sz="29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</a:t>
            </a:r>
            <a:r>
              <a:rPr sz="2900" spc="-1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900" spc="-1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9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buffer</a:t>
            </a:r>
            <a:endParaRPr sz="29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49250">
              <a:lnSpc>
                <a:spcPts val="2940"/>
              </a:lnSpc>
            </a:pPr>
            <a:r>
              <a:rPr sz="3050" spc="-1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</a:t>
            </a:r>
            <a:r>
              <a:rPr sz="3050" spc="-165" dirty="0" err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LazyMemmapStorage</a:t>
            </a:r>
            <a:r>
              <a:rPr sz="3050" spc="-1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).</a:t>
            </a:r>
            <a:r>
              <a:rPr sz="305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1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050" spc="-5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agent</a:t>
            </a:r>
            <a:r>
              <a:rPr sz="3050" spc="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1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learns</a:t>
            </a:r>
            <a:r>
              <a:rPr sz="3050" spc="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endParaRPr sz="30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9410">
              <a:lnSpc>
                <a:spcPts val="2825"/>
              </a:lnSpc>
            </a:pPr>
            <a:r>
              <a:rPr sz="3050" spc="-1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sampling</a:t>
            </a:r>
            <a:r>
              <a:rPr sz="3050" spc="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2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</a:t>
            </a:r>
            <a:r>
              <a:rPr sz="3050" spc="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1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this</a:t>
            </a:r>
            <a:r>
              <a:rPr sz="305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25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memory</a:t>
            </a:r>
            <a:r>
              <a:rPr sz="305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1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050" spc="-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1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break</a:t>
            </a:r>
            <a:r>
              <a:rPr sz="3050" spc="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05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correlations</a:t>
            </a:r>
            <a:r>
              <a:rPr lang="en-IN" sz="30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50" spc="-2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325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50" spc="-20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stabilize</a:t>
            </a:r>
            <a:r>
              <a:rPr sz="325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50" spc="-1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training.</a:t>
            </a:r>
            <a:endParaRPr sz="32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47345" indent="-334645">
              <a:lnSpc>
                <a:spcPts val="4300"/>
              </a:lnSpc>
              <a:spcBef>
                <a:spcPts val="950"/>
              </a:spcBef>
              <a:buClr>
                <a:srgbClr val="AE3B31"/>
              </a:buClr>
              <a:buChar char="•"/>
              <a:tabLst>
                <a:tab pos="347345" algn="l"/>
              </a:tabLst>
            </a:pPr>
            <a:r>
              <a:rPr sz="3750" spc="-120" dirty="0">
                <a:solidFill>
                  <a:srgbClr val="AA4436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Epsilon-</a:t>
            </a:r>
            <a:r>
              <a:rPr sz="3750" spc="-135" dirty="0">
                <a:solidFill>
                  <a:srgbClr val="AA4436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Greedy</a:t>
            </a:r>
            <a:r>
              <a:rPr sz="3750" spc="-110" dirty="0">
                <a:solidFill>
                  <a:srgbClr val="AA4436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750" spc="-50" dirty="0">
                <a:solidFill>
                  <a:srgbClr val="9C3B2D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Exploration</a:t>
            </a:r>
            <a:endParaRPr sz="37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3695">
              <a:lnSpc>
                <a:spcPts val="3220"/>
              </a:lnSpc>
            </a:pPr>
            <a:r>
              <a:rPr sz="3200" spc="-2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Balances</a:t>
            </a:r>
            <a:r>
              <a:rPr sz="3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exploitation</a:t>
            </a:r>
            <a:r>
              <a:rPr sz="3200" spc="1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(known</a:t>
            </a:r>
            <a:r>
              <a:rPr sz="3200" spc="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strategies)</a:t>
            </a:r>
            <a:r>
              <a:rPr sz="3200" spc="1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6870">
              <a:lnSpc>
                <a:spcPts val="2890"/>
              </a:lnSpc>
            </a:pPr>
            <a:r>
              <a:rPr sz="3100" spc="-1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exploration</a:t>
            </a:r>
            <a:r>
              <a:rPr sz="3100" spc="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(new</a:t>
            </a:r>
            <a:r>
              <a:rPr sz="31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moves).</a:t>
            </a:r>
            <a:r>
              <a:rPr sz="3100" spc="7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Epsilon</a:t>
            </a:r>
            <a:r>
              <a:rPr sz="31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decays</a:t>
            </a:r>
            <a:r>
              <a:rPr sz="3100" spc="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</a:t>
            </a:r>
            <a:r>
              <a:rPr sz="3100" spc="-1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IN" sz="24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49250">
              <a:lnSpc>
                <a:spcPts val="3310"/>
              </a:lnSpc>
            </a:pPr>
            <a:r>
              <a:rPr sz="3100" spc="-2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(100%</a:t>
            </a:r>
            <a:r>
              <a:rPr sz="3100" spc="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random)</a:t>
            </a:r>
            <a:r>
              <a:rPr sz="31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100" spc="-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4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0.1</a:t>
            </a:r>
            <a:r>
              <a:rPr sz="3100" spc="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3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(10%</a:t>
            </a:r>
            <a:r>
              <a:rPr sz="31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random).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70840" indent="-357505">
              <a:lnSpc>
                <a:spcPts val="4215"/>
              </a:lnSpc>
              <a:spcBef>
                <a:spcPts val="1130"/>
              </a:spcBef>
              <a:buClr>
                <a:srgbClr val="B13D2F"/>
              </a:buClr>
              <a:buChar char="•"/>
              <a:tabLst>
                <a:tab pos="370840" algn="l"/>
              </a:tabLst>
            </a:pPr>
            <a:r>
              <a:rPr sz="3650" spc="-130" dirty="0">
                <a:solidFill>
                  <a:srgbClr val="973F36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Target</a:t>
            </a:r>
            <a:r>
              <a:rPr sz="3650" spc="-70" dirty="0">
                <a:solidFill>
                  <a:srgbClr val="973F36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650" spc="-35" dirty="0">
                <a:solidFill>
                  <a:srgbClr val="AA4133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Network</a:t>
            </a:r>
            <a:endParaRPr sz="36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54965">
              <a:lnSpc>
                <a:spcPts val="3145"/>
              </a:lnSpc>
            </a:pPr>
            <a:r>
              <a:rPr sz="3100" spc="-25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100" spc="-11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second,</a:t>
            </a:r>
            <a:r>
              <a:rPr lang="en-IN" sz="3100" spc="-1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frozen</a:t>
            </a:r>
            <a:r>
              <a:rPr lang="en-IN" sz="3100" spc="-1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network</a:t>
            </a:r>
            <a:r>
              <a:rPr sz="3100" spc="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provides</a:t>
            </a:r>
            <a:r>
              <a:rPr sz="3100" spc="1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3100" spc="-2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stable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361950" marR="5080" indent="-4445">
              <a:lnSpc>
                <a:spcPct val="78000"/>
              </a:lnSpc>
              <a:spcBef>
                <a:spcPts val="405"/>
              </a:spcBef>
            </a:pPr>
            <a:r>
              <a:rPr sz="3100" spc="-17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learning</a:t>
            </a:r>
            <a:r>
              <a:rPr sz="3100" spc="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0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target,</a:t>
            </a:r>
            <a:r>
              <a:rPr sz="3100" spc="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preventing</a:t>
            </a:r>
            <a:r>
              <a:rPr sz="3100" spc="8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3100" spc="-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agent</a:t>
            </a:r>
            <a:r>
              <a:rPr sz="31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5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</a:t>
            </a:r>
            <a:r>
              <a:rPr sz="3100" spc="-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1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chasing </a:t>
            </a:r>
            <a:r>
              <a:rPr sz="3100" spc="-1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its</a:t>
            </a:r>
            <a:r>
              <a:rPr sz="31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own</a:t>
            </a:r>
            <a:r>
              <a:rPr sz="31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tail."</a:t>
            </a:r>
            <a:r>
              <a:rPr sz="3100" spc="-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8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Synchronized</a:t>
            </a:r>
            <a:r>
              <a:rPr sz="3100" spc="1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3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every</a:t>
            </a:r>
            <a:r>
              <a:rPr sz="3100" spc="-2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10,000</a:t>
            </a:r>
            <a:r>
              <a:rPr sz="3100" spc="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1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steps.</a:t>
            </a:r>
            <a:endParaRPr sz="31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0700" y="5557745"/>
            <a:ext cx="1890395" cy="235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36980" algn="l"/>
              </a:tabLst>
            </a:pPr>
            <a:r>
              <a:rPr lang="en-IN" sz="1450" b="1" dirty="0">
                <a:latin typeface="Calibri"/>
                <a:cs typeface="Calibri"/>
              </a:rPr>
              <a:t>LIVE EXPERINECE</a:t>
            </a:r>
            <a:endParaRPr sz="1450" b="1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4217" y="7116585"/>
            <a:ext cx="675005" cy="33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110" dirty="0">
                <a:latin typeface="Calibri"/>
                <a:cs typeface="Calibri"/>
              </a:rPr>
              <a:t>update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77916" y="2094088"/>
            <a:ext cx="2959100" cy="67754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919480" marR="5080" indent="-907415">
              <a:lnSpc>
                <a:spcPts val="2300"/>
              </a:lnSpc>
              <a:spcBef>
                <a:spcPts val="620"/>
              </a:spcBef>
            </a:pPr>
            <a:r>
              <a:rPr sz="2350" spc="-25" dirty="0">
                <a:latin typeface="Calibri"/>
                <a:cs typeface="Calibri"/>
              </a:rPr>
              <a:t>Experience</a:t>
            </a:r>
            <a:r>
              <a:rPr sz="2350" spc="-120" dirty="0">
                <a:latin typeface="Calibri"/>
                <a:cs typeface="Calibri"/>
              </a:rPr>
              <a:t> </a:t>
            </a:r>
            <a:r>
              <a:rPr sz="2350" spc="-35" dirty="0">
                <a:latin typeface="Calibri"/>
                <a:cs typeface="Calibri"/>
              </a:rPr>
              <a:t>Replay</a:t>
            </a:r>
            <a:r>
              <a:rPr sz="2350" spc="-30" dirty="0">
                <a:latin typeface="Calibri"/>
                <a:cs typeface="Calibri"/>
              </a:rPr>
              <a:t> </a:t>
            </a:r>
            <a:r>
              <a:rPr sz="2350" spc="-55" dirty="0">
                <a:latin typeface="Calibri"/>
                <a:cs typeface="Calibri"/>
              </a:rPr>
              <a:t>Buffer </a:t>
            </a:r>
            <a:r>
              <a:rPr sz="2350" spc="-10" dirty="0">
                <a:latin typeface="Calibri"/>
                <a:cs typeface="Calibri"/>
              </a:rPr>
              <a:t>(Memory)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4397" y="7697610"/>
            <a:ext cx="18053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95" dirty="0">
                <a:latin typeface="Calibri"/>
                <a:cs typeface="Calibri"/>
              </a:rPr>
              <a:t>Online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4" dirty="0">
                <a:latin typeface="Calibri"/>
                <a:cs typeface="Calibri"/>
              </a:rPr>
              <a:t>Network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86548" y="7697610"/>
            <a:ext cx="1804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70" dirty="0">
                <a:latin typeface="Calibri"/>
                <a:cs typeface="Calibri"/>
              </a:rPr>
              <a:t>Target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-204" dirty="0">
                <a:latin typeface="Calibri"/>
                <a:cs typeface="Calibri"/>
              </a:rPr>
              <a:t>Network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83881" y="8753827"/>
            <a:ext cx="11121119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9115425" algn="l"/>
              </a:tabLst>
            </a:pPr>
            <a:r>
              <a:rPr sz="3450" spc="-25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Optimizer:</a:t>
            </a:r>
            <a:r>
              <a:rPr sz="3450" spc="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IN" sz="3450" spc="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Adam </a:t>
            </a:r>
            <a:r>
              <a:rPr sz="5175" spc="-157" baseline="-724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sz="5175" spc="-247" baseline="-724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450" spc="-20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Episodes:</a:t>
            </a:r>
            <a:r>
              <a:rPr sz="3450" spc="9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450" spc="-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8,000</a:t>
            </a:r>
            <a:r>
              <a:rPr sz="3450" spc="-3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450" spc="-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|</a:t>
            </a:r>
            <a:r>
              <a:rPr sz="345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450" spc="-26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Frames</a:t>
            </a:r>
            <a:r>
              <a:rPr sz="3450" spc="4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450" spc="-2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Processed:</a:t>
            </a:r>
            <a:r>
              <a:rPr sz="3450" spc="2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IN" sz="3450" spc="26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~</a:t>
            </a:r>
            <a:r>
              <a:rPr sz="345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6</a:t>
            </a:r>
            <a:r>
              <a:rPr lang="en-IN" sz="3450" spc="-3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IN" sz="3450" spc="-29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Million</a:t>
            </a:r>
            <a:endParaRPr sz="345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80385" y="6853766"/>
            <a:ext cx="1588081" cy="583558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indent="2540">
              <a:lnSpc>
                <a:spcPct val="77200"/>
              </a:lnSpc>
              <a:spcBef>
                <a:spcPts val="695"/>
              </a:spcBef>
            </a:pPr>
            <a:r>
              <a:rPr sz="2050" spc="-50" dirty="0">
                <a:latin typeface="Calibri"/>
                <a:cs typeface="Calibri"/>
              </a:rPr>
              <a:t>Synchronized </a:t>
            </a:r>
            <a:r>
              <a:rPr sz="2050" spc="-130" dirty="0">
                <a:latin typeface="Calibri"/>
                <a:cs typeface="Calibri"/>
              </a:rPr>
              <a:t>every</a:t>
            </a:r>
            <a:r>
              <a:rPr sz="2050" spc="45" dirty="0">
                <a:latin typeface="Calibri"/>
                <a:cs typeface="Calibri"/>
              </a:rPr>
              <a:t> </a:t>
            </a:r>
            <a:r>
              <a:rPr lang="en-IN" sz="2050" spc="-175" dirty="0">
                <a:latin typeface="Calibri"/>
                <a:cs typeface="Calibri"/>
              </a:rPr>
              <a:t>1</a:t>
            </a:r>
            <a:r>
              <a:rPr sz="2050" spc="-175" dirty="0">
                <a:latin typeface="Calibri"/>
                <a:cs typeface="Calibri"/>
              </a:rPr>
              <a:t>0k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-105" dirty="0">
                <a:latin typeface="Calibri"/>
                <a:cs typeface="Calibri"/>
              </a:rPr>
              <a:t>steps</a:t>
            </a:r>
            <a:endParaRPr sz="2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6.xml><?xml version="1.0" encoding="utf-8"?>
<a:theme xmlns:a="http://schemas.openxmlformats.org/drawingml/2006/main" name="1_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</TotalTime>
  <Words>1499</Words>
  <Application>Microsoft Office PowerPoint</Application>
  <PresentationFormat>Custom</PresentationFormat>
  <Paragraphs>189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Aptos</vt:lpstr>
      <vt:lpstr>Arial</vt:lpstr>
      <vt:lpstr>Arial MT</vt:lpstr>
      <vt:lpstr>Calibri</vt:lpstr>
      <vt:lpstr>Cambria</vt:lpstr>
      <vt:lpstr>Consolas</vt:lpstr>
      <vt:lpstr>Gill Sans MT</vt:lpstr>
      <vt:lpstr>Times New Roman</vt:lpstr>
      <vt:lpstr>Trebuchet MS</vt:lpstr>
      <vt:lpstr>Tw Cen MT</vt:lpstr>
      <vt:lpstr>Office Theme</vt:lpstr>
      <vt:lpstr>Droplet</vt:lpstr>
      <vt:lpstr>Gallery</vt:lpstr>
      <vt:lpstr>1_Gallery</vt:lpstr>
      <vt:lpstr>Parcel</vt:lpstr>
      <vt:lpstr>1_Parcel</vt:lpstr>
      <vt:lpstr>PowerPoint Presentation</vt:lpstr>
      <vt:lpstr>PowerPoint Presentation</vt:lpstr>
      <vt:lpstr>Problem Statement</vt:lpstr>
      <vt:lpstr>PowerPoint Presentation</vt:lpstr>
      <vt:lpstr>PowerPoint Presentation</vt:lpstr>
      <vt:lpstr>Environment Design</vt:lpstr>
      <vt:lpstr>PowerPoint Presentation</vt:lpstr>
      <vt:lpstr>CNN Architecture: The Agent's Eyes</vt:lpstr>
      <vt:lpstr>The Training Pipeline</vt:lpstr>
      <vt:lpstr>Performance Metrics</vt:lpstr>
      <vt:lpstr>Results: Early Training (Episodes 0 - 2,000)</vt:lpstr>
      <vt:lpstr>Results: Mid-Training (Episodes 2,OOO - 5,000) </vt:lpstr>
      <vt:lpstr>Key Implementation Challenges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shrey</dc:creator>
  <cp:lastModifiedBy>shreyaslingwal9@gmail.com</cp:lastModifiedBy>
  <cp:revision>6</cp:revision>
  <dcterms:created xsi:type="dcterms:W3CDTF">2025-11-28T17:43:33Z</dcterms:created>
  <dcterms:modified xsi:type="dcterms:W3CDTF">2025-11-29T09:05:55Z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2025-11-28T00:00:00Z</vt:filetime>
  </property>
  <property fmtid="{D5CDD505-2E9C-101B-9397-08002B2CF9AE}" pid="3" name="LastSaved">
    <vt:filetime>2025-11-28T00:00:00Z</vt:filetime>
  </property>
</Properties>
</file>